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sldIdLst>
    <p:sldId id="256" r:id="rId2"/>
    <p:sldId id="315" r:id="rId3"/>
    <p:sldId id="317" r:id="rId4"/>
    <p:sldId id="316" r:id="rId5"/>
    <p:sldId id="265" r:id="rId6"/>
    <p:sldId id="375" r:id="rId7"/>
    <p:sldId id="379" r:id="rId8"/>
    <p:sldId id="380" r:id="rId9"/>
    <p:sldId id="267" r:id="rId10"/>
    <p:sldId id="376" r:id="rId11"/>
    <p:sldId id="268" r:id="rId12"/>
    <p:sldId id="377" r:id="rId13"/>
    <p:sldId id="269" r:id="rId14"/>
    <p:sldId id="378" r:id="rId15"/>
    <p:sldId id="381" r:id="rId16"/>
    <p:sldId id="382" r:id="rId17"/>
    <p:sldId id="277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-112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pitchFamily="-112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pitchFamily="-112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pitchFamily="-112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pitchFamily="-112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7" d="100"/>
          <a:sy n="107" d="100"/>
        </p:scale>
        <p:origin x="-1638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20.wmf"/><Relationship Id="rId4" Type="http://schemas.openxmlformats.org/officeDocument/2006/relationships/image" Target="../media/image1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20.wmf"/><Relationship Id="rId6" Type="http://schemas.openxmlformats.org/officeDocument/2006/relationships/image" Target="../media/image22.wmf"/><Relationship Id="rId5" Type="http://schemas.openxmlformats.org/officeDocument/2006/relationships/image" Target="../media/image21.wmf"/><Relationship Id="rId4" Type="http://schemas.openxmlformats.org/officeDocument/2006/relationships/image" Target="../media/image13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23.wmf"/><Relationship Id="rId4" Type="http://schemas.openxmlformats.org/officeDocument/2006/relationships/image" Target="../media/image13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23.wmf"/><Relationship Id="rId6" Type="http://schemas.openxmlformats.org/officeDocument/2006/relationships/image" Target="../media/image25.wmf"/><Relationship Id="rId5" Type="http://schemas.openxmlformats.org/officeDocument/2006/relationships/image" Target="../media/image24.wmf"/><Relationship Id="rId4" Type="http://schemas.openxmlformats.org/officeDocument/2006/relationships/image" Target="../media/image13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26.wmf"/><Relationship Id="rId4" Type="http://schemas.openxmlformats.org/officeDocument/2006/relationships/image" Target="../media/image13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5" Type="http://schemas.openxmlformats.org/officeDocument/2006/relationships/image" Target="../media/image26.wmf"/><Relationship Id="rId4" Type="http://schemas.openxmlformats.org/officeDocument/2006/relationships/image" Target="../media/image27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5" Type="http://schemas.openxmlformats.org/officeDocument/2006/relationships/image" Target="../media/image14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5.wmf"/><Relationship Id="rId4" Type="http://schemas.openxmlformats.org/officeDocument/2006/relationships/image" Target="../media/image13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5.wmf"/><Relationship Id="rId5" Type="http://schemas.openxmlformats.org/officeDocument/2006/relationships/image" Target="../media/image16.wmf"/><Relationship Id="rId4" Type="http://schemas.openxmlformats.org/officeDocument/2006/relationships/image" Target="../media/image13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7.wmf"/><Relationship Id="rId4" Type="http://schemas.openxmlformats.org/officeDocument/2006/relationships/image" Target="../media/image13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7.wmf"/><Relationship Id="rId6" Type="http://schemas.openxmlformats.org/officeDocument/2006/relationships/image" Target="../media/image19.wmf"/><Relationship Id="rId5" Type="http://schemas.openxmlformats.org/officeDocument/2006/relationships/image" Target="../media/image18.wmf"/><Relationship Id="rId4" Type="http://schemas.openxmlformats.org/officeDocument/2006/relationships/image" Target="../media/image13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1658938" y="1600200"/>
            <a:ext cx="6837362" cy="3200400"/>
            <a:chOff x="1045" y="1008"/>
            <a:chExt cx="4307" cy="2016"/>
          </a:xfrm>
        </p:grpSpPr>
        <p:sp>
          <p:nvSpPr>
            <p:cNvPr id="5123" name="Oval 3"/>
            <p:cNvSpPr>
              <a:spLocks noChangeArrowheads="1"/>
            </p:cNvSpPr>
            <p:nvPr/>
          </p:nvSpPr>
          <p:spPr bwMode="hidden">
            <a:xfrm flipH="1">
              <a:off x="4392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pitchFamily="-112" charset="0"/>
              </a:endParaRPr>
            </a:p>
          </p:txBody>
        </p:sp>
        <p:sp>
          <p:nvSpPr>
            <p:cNvPr id="5124" name="Oval 4"/>
            <p:cNvSpPr>
              <a:spLocks noChangeArrowheads="1"/>
            </p:cNvSpPr>
            <p:nvPr/>
          </p:nvSpPr>
          <p:spPr bwMode="hidden">
            <a:xfrm flipH="1">
              <a:off x="3264" y="1008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pitchFamily="-112" charset="0"/>
              </a:endParaRPr>
            </a:p>
          </p:txBody>
        </p:sp>
        <p:sp>
          <p:nvSpPr>
            <p:cNvPr id="5125" name="Oval 5"/>
            <p:cNvSpPr>
              <a:spLocks noChangeArrowheads="1"/>
            </p:cNvSpPr>
            <p:nvPr/>
          </p:nvSpPr>
          <p:spPr bwMode="hidden">
            <a:xfrm flipH="1">
              <a:off x="2136" y="1008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pitchFamily="-112" charset="0"/>
              </a:endParaRPr>
            </a:p>
          </p:txBody>
        </p:sp>
        <p:sp>
          <p:nvSpPr>
            <p:cNvPr id="5126" name="Oval 6"/>
            <p:cNvSpPr>
              <a:spLocks noChangeArrowheads="1"/>
            </p:cNvSpPr>
            <p:nvPr/>
          </p:nvSpPr>
          <p:spPr bwMode="hidden">
            <a:xfrm flipH="1">
              <a:off x="2136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pitchFamily="-112" charset="0"/>
              </a:endParaRPr>
            </a:p>
          </p:txBody>
        </p:sp>
        <p:sp>
          <p:nvSpPr>
            <p:cNvPr id="5127" name="Oval 7"/>
            <p:cNvSpPr>
              <a:spLocks noChangeArrowheads="1"/>
            </p:cNvSpPr>
            <p:nvPr/>
          </p:nvSpPr>
          <p:spPr bwMode="hidden">
            <a:xfrm flipH="1">
              <a:off x="1045" y="2064"/>
              <a:ext cx="960" cy="960"/>
            </a:xfrm>
            <a:prstGeom prst="ellipse">
              <a:avLst/>
            </a:prstGeom>
            <a:solidFill>
              <a:schemeClr val="accent2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pitchFamily="-112" charset="0"/>
              </a:endParaRPr>
            </a:p>
          </p:txBody>
        </p:sp>
        <p:sp>
          <p:nvSpPr>
            <p:cNvPr id="5128" name="Oval 8"/>
            <p:cNvSpPr>
              <a:spLocks noChangeArrowheads="1"/>
            </p:cNvSpPr>
            <p:nvPr/>
          </p:nvSpPr>
          <p:spPr bwMode="hidden">
            <a:xfrm flipH="1">
              <a:off x="4392" y="2064"/>
              <a:ext cx="960" cy="960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pitchFamily="-112" charset="0"/>
              </a:endParaRPr>
            </a:p>
          </p:txBody>
        </p:sp>
      </p:grpSp>
      <p:sp>
        <p:nvSpPr>
          <p:cNvPr id="5129" name="Rectangle 9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0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31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F3739F1C-529E-E243-86D1-A8B8F2EC677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132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685800" y="1219200"/>
            <a:ext cx="7772400" cy="1933575"/>
          </a:xfrm>
        </p:spPr>
        <p:txBody>
          <a:bodyPr anchor="b"/>
          <a:lstStyle>
            <a:lvl1pPr algn="r">
              <a:defRPr sz="4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33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1752600"/>
          </a:xfrm>
        </p:spPr>
        <p:txBody>
          <a:bodyPr/>
          <a:lstStyle>
            <a:lvl1pPr marL="0" indent="0" algn="r">
              <a:buFont typeface="Wingdings" pitchFamily="-112" charset="2"/>
              <a:buNone/>
              <a:defRPr b="1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47509BDE-9333-304A-A1CB-AD4B7DDC2FE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63547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6354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612988C1-473C-434C-8938-04197AD8785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670D7F-C0CF-1D46-9A87-3089A8F8EAA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31E1886B-947C-3145-87CD-61C7BE868EB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25588"/>
            <a:ext cx="4038600" cy="5103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525588"/>
            <a:ext cx="4038600" cy="51038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9E706C5B-45DF-FA46-B89D-30272CFCBE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0CC11F7-7A07-DE44-BD19-22C2FB5D73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286603D5-47E2-554E-ADF2-925C892FBA0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F64FBF0A-B395-414B-8BC8-4D603824AD8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B14CBB1E-964E-DF45-81BF-E0837591267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mtClean="0"/>
            </a:lvl1pPr>
          </a:lstStyle>
          <a:p>
            <a:fld id="{DA1C239D-F8E5-0F4D-9251-DA14844D9D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1071563" y="304800"/>
            <a:ext cx="7615237" cy="1106488"/>
            <a:chOff x="675" y="192"/>
            <a:chExt cx="4797" cy="697"/>
          </a:xfrm>
        </p:grpSpPr>
        <p:sp>
          <p:nvSpPr>
            <p:cNvPr id="4099" name="Oval 3"/>
            <p:cNvSpPr>
              <a:spLocks noChangeArrowheads="1"/>
            </p:cNvSpPr>
            <p:nvPr/>
          </p:nvSpPr>
          <p:spPr bwMode="hidden">
            <a:xfrm flipH="1">
              <a:off x="3067" y="192"/>
              <a:ext cx="696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pitchFamily="-112" charset="0"/>
              </a:endParaRPr>
            </a:p>
          </p:txBody>
        </p:sp>
        <p:sp>
          <p:nvSpPr>
            <p:cNvPr id="4100" name="Oval 4"/>
            <p:cNvSpPr>
              <a:spLocks noChangeArrowheads="1"/>
            </p:cNvSpPr>
            <p:nvPr/>
          </p:nvSpPr>
          <p:spPr bwMode="hidden">
            <a:xfrm flipH="1">
              <a:off x="4777" y="192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pitchFamily="-112" charset="0"/>
              </a:endParaRPr>
            </a:p>
          </p:txBody>
        </p:sp>
        <p:sp>
          <p:nvSpPr>
            <p:cNvPr id="4101" name="Oval 5"/>
            <p:cNvSpPr>
              <a:spLocks noChangeArrowheads="1"/>
            </p:cNvSpPr>
            <p:nvPr/>
          </p:nvSpPr>
          <p:spPr bwMode="hidden">
            <a:xfrm flipH="1">
              <a:off x="675" y="193"/>
              <a:ext cx="695" cy="696"/>
            </a:xfrm>
            <a:prstGeom prst="ellipse">
              <a:avLst/>
            </a:prstGeom>
            <a:solidFill>
              <a:schemeClr val="accent2"/>
            </a:solidFill>
            <a:ln w="28575">
              <a:noFill/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pitchFamily="-112" charset="0"/>
              </a:endParaRPr>
            </a:p>
          </p:txBody>
        </p:sp>
        <p:sp>
          <p:nvSpPr>
            <p:cNvPr id="4102" name="Oval 6"/>
            <p:cNvSpPr>
              <a:spLocks noChangeArrowheads="1"/>
            </p:cNvSpPr>
            <p:nvPr/>
          </p:nvSpPr>
          <p:spPr bwMode="hidden">
            <a:xfrm flipH="1">
              <a:off x="3984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pitchFamily="-112" charset="0"/>
              </a:endParaRPr>
            </a:p>
          </p:txBody>
        </p:sp>
        <p:sp>
          <p:nvSpPr>
            <p:cNvPr id="4103" name="Oval 7"/>
            <p:cNvSpPr>
              <a:spLocks noChangeArrowheads="1"/>
            </p:cNvSpPr>
            <p:nvPr/>
          </p:nvSpPr>
          <p:spPr bwMode="hidden">
            <a:xfrm flipH="1">
              <a:off x="1486" y="192"/>
              <a:ext cx="695" cy="696"/>
            </a:xfrm>
            <a:prstGeom prst="ellips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US" sz="2400">
                <a:latin typeface="Times New Roman" pitchFamily="-112" charset="0"/>
              </a:endParaRPr>
            </a:p>
          </p:txBody>
        </p:sp>
      </p:grpSp>
      <p:sp>
        <p:nvSpPr>
          <p:cNvPr id="4104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525588"/>
            <a:ext cx="8229600" cy="5103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06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/>
            </a:lvl1pPr>
          </a:lstStyle>
          <a:p>
            <a:endParaRPr lang="en-US"/>
          </a:p>
        </p:txBody>
      </p:sp>
      <p:sp>
        <p:nvSpPr>
          <p:cNvPr id="4107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/>
            </a:lvl1pPr>
          </a:lstStyle>
          <a:p>
            <a:fld id="{D2AB703A-B19C-BF4C-9234-6DC42C6F87AF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08" name="Rectangle 1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pitchFamily="-112" charset="0"/>
        </a:defRPr>
      </a:lvl2pPr>
      <a:lvl3pPr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pitchFamily="-112" charset="0"/>
        </a:defRPr>
      </a:lvl3pPr>
      <a:lvl4pPr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pitchFamily="-112" charset="0"/>
        </a:defRPr>
      </a:lvl4pPr>
      <a:lvl5pPr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pitchFamily="-112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pitchFamily="-112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pitchFamily="-112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pitchFamily="-112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 b="1">
          <a:solidFill>
            <a:schemeClr val="tx2"/>
          </a:solidFill>
          <a:latin typeface="Arial" pitchFamily="-112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12" charset="2"/>
        <a:buChar char="l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12" charset="2"/>
        <a:buChar char="¡"/>
        <a:defRPr sz="2700">
          <a:solidFill>
            <a:schemeClr val="tx1"/>
          </a:solidFill>
          <a:latin typeface="+mn-lt"/>
          <a:ea typeface="ＭＳ Ｐゴシック" pitchFamily="-112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12" charset="2"/>
        <a:buChar char="l"/>
        <a:defRPr sz="2300">
          <a:solidFill>
            <a:schemeClr val="tx1"/>
          </a:solidFill>
          <a:latin typeface="+mn-lt"/>
          <a:ea typeface="ＭＳ Ｐゴシック" pitchFamily="-112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Char char="•"/>
        <a:defRPr sz="2000">
          <a:solidFill>
            <a:schemeClr val="tx1"/>
          </a:solidFill>
          <a:latin typeface="+mn-lt"/>
          <a:ea typeface="ＭＳ Ｐゴシック" pitchFamily="-112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12" charset="2"/>
        <a:buChar char=""/>
        <a:defRPr sz="2000">
          <a:solidFill>
            <a:schemeClr val="tx1"/>
          </a:solidFill>
          <a:latin typeface="+mn-lt"/>
          <a:ea typeface="ＭＳ Ｐゴシック" pitchFamily="-112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12" charset="2"/>
        <a:buChar char=""/>
        <a:defRPr sz="2000">
          <a:solidFill>
            <a:schemeClr val="tx1"/>
          </a:solidFill>
          <a:latin typeface="+mn-lt"/>
          <a:ea typeface="ＭＳ Ｐゴシック" pitchFamily="-112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12" charset="2"/>
        <a:buChar char=""/>
        <a:defRPr sz="2000">
          <a:solidFill>
            <a:schemeClr val="tx1"/>
          </a:solidFill>
          <a:latin typeface="+mn-lt"/>
          <a:ea typeface="ＭＳ Ｐゴシック" pitchFamily="-112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12" charset="2"/>
        <a:buChar char=""/>
        <a:defRPr sz="2000">
          <a:solidFill>
            <a:schemeClr val="tx1"/>
          </a:solidFill>
          <a:latin typeface="+mn-lt"/>
          <a:ea typeface="ＭＳ Ｐゴシック" pitchFamily="-112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-112" charset="2"/>
        <a:buChar char=""/>
        <a:defRPr sz="2000">
          <a:solidFill>
            <a:schemeClr val="tx1"/>
          </a:solidFill>
          <a:latin typeface="+mn-lt"/>
          <a:ea typeface="ＭＳ Ｐゴシック" pitchFamily="-112" charset="-128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40.bin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0" Type="http://schemas.openxmlformats.org/officeDocument/2006/relationships/image" Target="../media/image13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19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42.bin"/><Relationship Id="rId10" Type="http://schemas.openxmlformats.org/officeDocument/2006/relationships/image" Target="../media/image1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44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50.bin"/><Relationship Id="rId3" Type="http://schemas.openxmlformats.org/officeDocument/2006/relationships/oleObject" Target="../embeddings/oleObject45.bin"/><Relationship Id="rId7" Type="http://schemas.openxmlformats.org/officeDocument/2006/relationships/oleObject" Target="../embeddings/oleObject47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49.bin"/><Relationship Id="rId5" Type="http://schemas.openxmlformats.org/officeDocument/2006/relationships/oleObject" Target="../embeddings/oleObject46.bin"/><Relationship Id="rId10" Type="http://schemas.openxmlformats.org/officeDocument/2006/relationships/image" Target="../media/image13.wmf"/><Relationship Id="rId4" Type="http://schemas.openxmlformats.org/officeDocument/2006/relationships/image" Target="../media/image20.wmf"/><Relationship Id="rId9" Type="http://schemas.openxmlformats.org/officeDocument/2006/relationships/oleObject" Target="../embeddings/oleObject48.bin"/><Relationship Id="rId14" Type="http://schemas.openxmlformats.org/officeDocument/2006/relationships/image" Target="../media/image2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52.bin"/><Relationship Id="rId10" Type="http://schemas.openxmlformats.org/officeDocument/2006/relationships/image" Target="../media/image13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54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13" Type="http://schemas.openxmlformats.org/officeDocument/2006/relationships/oleObject" Target="../embeddings/oleObject60.bin"/><Relationship Id="rId3" Type="http://schemas.openxmlformats.org/officeDocument/2006/relationships/oleObject" Target="../embeddings/oleObject55.bin"/><Relationship Id="rId7" Type="http://schemas.openxmlformats.org/officeDocument/2006/relationships/oleObject" Target="../embeddings/oleObject57.bin"/><Relationship Id="rId12" Type="http://schemas.openxmlformats.org/officeDocument/2006/relationships/image" Target="../media/image2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59.bin"/><Relationship Id="rId5" Type="http://schemas.openxmlformats.org/officeDocument/2006/relationships/oleObject" Target="../embeddings/oleObject56.bin"/><Relationship Id="rId10" Type="http://schemas.openxmlformats.org/officeDocument/2006/relationships/image" Target="../media/image13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58.bin"/><Relationship Id="rId14" Type="http://schemas.openxmlformats.org/officeDocument/2006/relationships/image" Target="../media/image25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13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64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wmf"/><Relationship Id="rId3" Type="http://schemas.openxmlformats.org/officeDocument/2006/relationships/oleObject" Target="../embeddings/oleObject65.bin"/><Relationship Id="rId7" Type="http://schemas.openxmlformats.org/officeDocument/2006/relationships/oleObject" Target="../embeddings/oleObject67.bin"/><Relationship Id="rId12" Type="http://schemas.openxmlformats.org/officeDocument/2006/relationships/image" Target="../media/image2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12.wmf"/><Relationship Id="rId11" Type="http://schemas.openxmlformats.org/officeDocument/2006/relationships/oleObject" Target="../embeddings/oleObject69.bin"/><Relationship Id="rId5" Type="http://schemas.openxmlformats.org/officeDocument/2006/relationships/oleObject" Target="../embeddings/oleObject66.bin"/><Relationship Id="rId10" Type="http://schemas.openxmlformats.org/officeDocument/2006/relationships/image" Target="../media/image27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68.bin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13" Type="http://schemas.openxmlformats.org/officeDocument/2006/relationships/oleObject" Target="../embeddings/oleObject9.bin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12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wmf"/><Relationship Id="rId11" Type="http://schemas.openxmlformats.org/officeDocument/2006/relationships/oleObject" Target="../embeddings/oleObject8.bin"/><Relationship Id="rId5" Type="http://schemas.openxmlformats.org/officeDocument/2006/relationships/oleObject" Target="../embeddings/oleObject5.bin"/><Relationship Id="rId10" Type="http://schemas.openxmlformats.org/officeDocument/2006/relationships/image" Target="../media/image4.wmf"/><Relationship Id="rId4" Type="http://schemas.openxmlformats.org/officeDocument/2006/relationships/image" Target="../media/image1.wmf"/><Relationship Id="rId9" Type="http://schemas.openxmlformats.org/officeDocument/2006/relationships/oleObject" Target="../embeddings/oleObject7.bin"/><Relationship Id="rId1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10.bin"/><Relationship Id="rId7" Type="http://schemas.openxmlformats.org/officeDocument/2006/relationships/oleObject" Target="../embeddings/oleObject1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4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17.bin"/><Relationship Id="rId7" Type="http://schemas.openxmlformats.org/officeDocument/2006/relationships/oleObject" Target="../embeddings/oleObject19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21.bin"/><Relationship Id="rId5" Type="http://schemas.openxmlformats.org/officeDocument/2006/relationships/oleObject" Target="../embeddings/oleObject18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20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23.bin"/><Relationship Id="rId10" Type="http://schemas.openxmlformats.org/officeDocument/2006/relationships/image" Target="../media/image13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30.bin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13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31.bin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13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3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Conceptual Dynamics</a:t>
            </a:r>
            <a:r>
              <a:rPr lang="en-US" dirty="0"/>
              <a:t/>
            </a:r>
            <a:br>
              <a:rPr lang="en-US" dirty="0"/>
            </a:br>
            <a:endParaRPr lang="en-US" sz="3600" b="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57400" y="3505200"/>
            <a:ext cx="6400800" cy="2531706"/>
          </a:xfrm>
        </p:spPr>
        <p:txBody>
          <a:bodyPr/>
          <a:lstStyle/>
          <a:p>
            <a:r>
              <a:rPr lang="en-US" u="sng" dirty="0" smtClean="0"/>
              <a:t>Part II: Kinematics</a:t>
            </a:r>
          </a:p>
          <a:p>
            <a:r>
              <a:rPr lang="en-US" dirty="0" smtClean="0"/>
              <a:t>Chapter 2 </a:t>
            </a:r>
          </a:p>
          <a:p>
            <a:r>
              <a:rPr lang="en-US" dirty="0" smtClean="0"/>
              <a:t>Kinematics of Particles</a:t>
            </a:r>
          </a:p>
          <a:p>
            <a:r>
              <a:rPr lang="en-US" dirty="0" smtClean="0"/>
              <a:t>Rectilinear Motion</a:t>
            </a:r>
          </a:p>
          <a:p>
            <a:r>
              <a:rPr lang="en-US" dirty="0" smtClean="0">
                <a:solidFill>
                  <a:schemeClr val="accent5">
                    <a:lumMod val="75000"/>
                  </a:schemeClr>
                </a:solidFill>
              </a:rPr>
              <a:t>Solving Rectilinear Problems</a:t>
            </a:r>
            <a:endParaRPr lang="en-US" dirty="0">
              <a:solidFill>
                <a:schemeClr val="accent5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/>
              <a:t>Given:</a:t>
            </a:r>
            <a:r>
              <a:rPr lang="en-US"/>
              <a:t> Acceleration </a:t>
            </a:r>
            <a:r>
              <a:rPr lang="en-US" i="1">
                <a:latin typeface="Times New Roman" pitchFamily="-112" charset="0"/>
              </a:rPr>
              <a:t>a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t</a:t>
            </a:r>
            <a:r>
              <a:rPr lang="en-US"/>
              <a:t>)</a:t>
            </a:r>
          </a:p>
          <a:p>
            <a:r>
              <a:rPr lang="en-US" u="sng"/>
              <a:t>Find:</a:t>
            </a:r>
            <a:r>
              <a:rPr lang="en-US"/>
              <a:t> Velocity </a:t>
            </a:r>
            <a:r>
              <a:rPr lang="en-US" i="1">
                <a:latin typeface="Times New Roman" pitchFamily="-112" charset="0"/>
              </a:rPr>
              <a:t>v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t</a:t>
            </a:r>
            <a:r>
              <a:rPr lang="en-US"/>
              <a:t>)</a:t>
            </a:r>
          </a:p>
          <a:p>
            <a:endParaRPr lang="en-US"/>
          </a:p>
          <a:p>
            <a:r>
              <a:rPr lang="en-US" u="sng"/>
              <a:t>Equation?:</a:t>
            </a:r>
            <a:r>
              <a:rPr lang="en-US"/>
              <a:t> </a:t>
            </a:r>
          </a:p>
          <a:p>
            <a:endParaRPr lang="en-US"/>
          </a:p>
          <a:p>
            <a:r>
              <a:rPr lang="en-US" u="sng"/>
              <a:t>Answer:</a:t>
            </a:r>
          </a:p>
        </p:txBody>
      </p:sp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5591175" y="1817688"/>
          <a:ext cx="18557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0" name="Equation" r:id="rId3" imgW="736560" imgH="203040" progId="Equation.3">
                  <p:embed/>
                </p:oleObj>
              </mc:Choice>
              <mc:Fallback>
                <p:oleObj name="Equation" r:id="rId3" imgW="73656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1817688"/>
                        <a:ext cx="1855788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1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2" name="Equation" r:id="rId7" imgW="431640" imgH="393480" progId="Equation.3">
                  <p:embed/>
                </p:oleObj>
              </mc:Choice>
              <mc:Fallback>
                <p:oleObj name="Equation" r:id="rId7" imgW="4316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3" name="Equation" r:id="rId9" imgW="672840" imgH="203040" progId="Equation.3">
                  <p:embed/>
                </p:oleObj>
              </mc:Choice>
              <mc:Fallback>
                <p:oleObj name="Equation" r:id="rId9" imgW="67284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8" name="Oval 8"/>
          <p:cNvSpPr>
            <a:spLocks noChangeArrowheads="1"/>
          </p:cNvSpPr>
          <p:nvPr/>
        </p:nvSpPr>
        <p:spPr bwMode="auto">
          <a:xfrm>
            <a:off x="4837113" y="3068638"/>
            <a:ext cx="1476375" cy="14763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61449" name="Object 9"/>
          <p:cNvGraphicFramePr>
            <a:graphicFrameLocks noChangeAspect="1"/>
          </p:cNvGraphicFramePr>
          <p:nvPr/>
        </p:nvGraphicFramePr>
        <p:xfrm>
          <a:off x="1084263" y="5348288"/>
          <a:ext cx="4394200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4" name="Equation" r:id="rId11" imgW="1600200" imgH="482400" progId="Equation.3">
                  <p:embed/>
                </p:oleObj>
              </mc:Choice>
              <mc:Fallback>
                <p:oleObj name="Equation" r:id="rId11" imgW="1600200" imgH="4824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84263" y="5348288"/>
                        <a:ext cx="4394200" cy="13208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D9C593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0" name="Object 10"/>
          <p:cNvGraphicFramePr>
            <a:graphicFrameLocks noChangeAspect="1"/>
          </p:cNvGraphicFramePr>
          <p:nvPr/>
        </p:nvGraphicFramePr>
        <p:xfrm>
          <a:off x="6242050" y="5422900"/>
          <a:ext cx="2336800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505" name="Equation" r:id="rId13" imgW="850680" imgH="393480" progId="Equation.3">
                  <p:embed/>
                </p:oleObj>
              </mc:Choice>
              <mc:Fallback>
                <p:oleObj name="Equation" r:id="rId13" imgW="850680" imgH="39348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42050" y="5422900"/>
                        <a:ext cx="2336800" cy="107791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D9C593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/>
              <a:t>Given:</a:t>
            </a:r>
            <a:r>
              <a:rPr lang="en-US"/>
              <a:t> Position </a:t>
            </a:r>
            <a:r>
              <a:rPr lang="en-US" i="1">
                <a:latin typeface="Times New Roman" pitchFamily="-112" charset="0"/>
              </a:rPr>
              <a:t>s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t</a:t>
            </a:r>
            <a:r>
              <a:rPr lang="en-US"/>
              <a:t>)</a:t>
            </a:r>
          </a:p>
          <a:p>
            <a:r>
              <a:rPr lang="en-US" u="sng"/>
              <a:t>Find:</a:t>
            </a:r>
            <a:r>
              <a:rPr lang="en-US"/>
              <a:t> Acceleration </a:t>
            </a:r>
            <a:r>
              <a:rPr lang="en-US" i="1">
                <a:latin typeface="Times New Roman" pitchFamily="-112" charset="0"/>
              </a:rPr>
              <a:t>a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t</a:t>
            </a:r>
            <a:r>
              <a:rPr lang="en-US"/>
              <a:t>)</a:t>
            </a:r>
          </a:p>
          <a:p>
            <a:endParaRPr lang="en-US"/>
          </a:p>
          <a:p>
            <a:r>
              <a:rPr lang="en-US" u="sng"/>
              <a:t>Equation?:</a:t>
            </a:r>
            <a:r>
              <a:rPr lang="en-US"/>
              <a:t> </a:t>
            </a:r>
          </a:p>
          <a:p>
            <a:endParaRPr lang="en-US"/>
          </a:p>
          <a:p>
            <a:r>
              <a:rPr lang="en-US" u="sng"/>
              <a:t>Answer:</a:t>
            </a:r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5413375" y="1795463"/>
          <a:ext cx="201453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0" name="Equation" r:id="rId3" imgW="799920" imgH="203040" progId="Equation.3">
                  <p:embed/>
                </p:oleObj>
              </mc:Choice>
              <mc:Fallback>
                <p:oleObj name="Equation" r:id="rId3" imgW="79992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75" y="1795463"/>
                        <a:ext cx="2014538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1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2" name="Equation" r:id="rId7" imgW="431640" imgH="393480" progId="Equation.3">
                  <p:embed/>
                </p:oleObj>
              </mc:Choice>
              <mc:Fallback>
                <p:oleObj name="Equation" r:id="rId7" imgW="4316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3" name="Equation" r:id="rId9" imgW="672840" imgH="203040" progId="Equation.3">
                  <p:embed/>
                </p:oleObj>
              </mc:Choice>
              <mc:Fallback>
                <p:oleObj name="Equation" r:id="rId9" imgW="67284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/>
              <a:t>Given:</a:t>
            </a:r>
            <a:r>
              <a:rPr lang="en-US"/>
              <a:t> Position </a:t>
            </a:r>
            <a:r>
              <a:rPr lang="en-US" i="1">
                <a:latin typeface="Times New Roman" pitchFamily="-112" charset="0"/>
              </a:rPr>
              <a:t>s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t</a:t>
            </a:r>
            <a:r>
              <a:rPr lang="en-US"/>
              <a:t>)</a:t>
            </a:r>
          </a:p>
          <a:p>
            <a:r>
              <a:rPr lang="en-US" u="sng"/>
              <a:t>Find:</a:t>
            </a:r>
            <a:r>
              <a:rPr lang="en-US"/>
              <a:t> Acceleration </a:t>
            </a:r>
            <a:r>
              <a:rPr lang="en-US" i="1">
                <a:latin typeface="Times New Roman" pitchFamily="-112" charset="0"/>
              </a:rPr>
              <a:t>a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t</a:t>
            </a:r>
            <a:r>
              <a:rPr lang="en-US"/>
              <a:t>)</a:t>
            </a:r>
          </a:p>
          <a:p>
            <a:endParaRPr lang="en-US"/>
          </a:p>
          <a:p>
            <a:r>
              <a:rPr lang="en-US" u="sng"/>
              <a:t>Equation?:</a:t>
            </a:r>
            <a:r>
              <a:rPr lang="en-US"/>
              <a:t> </a:t>
            </a:r>
          </a:p>
          <a:p>
            <a:endParaRPr lang="en-US"/>
          </a:p>
          <a:p>
            <a:r>
              <a:rPr lang="en-US" u="sng"/>
              <a:t>Answer:</a:t>
            </a:r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5413375" y="1795463"/>
          <a:ext cx="201453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24" name="Equation" r:id="rId3" imgW="799920" imgH="203040" progId="Equation.3">
                  <p:embed/>
                </p:oleObj>
              </mc:Choice>
              <mc:Fallback>
                <p:oleObj name="Equation" r:id="rId3" imgW="79992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3375" y="1795463"/>
                        <a:ext cx="2014538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9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25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26" name="Equation" r:id="rId7" imgW="431640" imgH="393480" progId="Equation.3">
                  <p:embed/>
                </p:oleObj>
              </mc:Choice>
              <mc:Fallback>
                <p:oleObj name="Equation" r:id="rId7" imgW="4316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1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27" name="Equation" r:id="rId9" imgW="672840" imgH="203040" progId="Equation.3">
                  <p:embed/>
                </p:oleObj>
              </mc:Choice>
              <mc:Fallback>
                <p:oleObj name="Equation" r:id="rId9" imgW="67284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2" name="Object 8"/>
          <p:cNvGraphicFramePr>
            <a:graphicFrameLocks noChangeAspect="1"/>
          </p:cNvGraphicFramePr>
          <p:nvPr/>
        </p:nvGraphicFramePr>
        <p:xfrm>
          <a:off x="617538" y="5435600"/>
          <a:ext cx="2860675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28" name="Equation" r:id="rId11" imgW="1041120" imgH="393480" progId="Equation.3">
                  <p:embed/>
                </p:oleObj>
              </mc:Choice>
              <mc:Fallback>
                <p:oleObj name="Equation" r:id="rId11" imgW="1041120" imgH="393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538" y="5435600"/>
                        <a:ext cx="2860675" cy="107791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D9C593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3" name="Object 9"/>
          <p:cNvGraphicFramePr>
            <a:graphicFrameLocks noChangeAspect="1"/>
          </p:cNvGraphicFramePr>
          <p:nvPr/>
        </p:nvGraphicFramePr>
        <p:xfrm>
          <a:off x="4321175" y="5380038"/>
          <a:ext cx="4568825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29" name="Equation" r:id="rId13" imgW="1663560" imgH="393480" progId="Equation.3">
                  <p:embed/>
                </p:oleObj>
              </mc:Choice>
              <mc:Fallback>
                <p:oleObj name="Equation" r:id="rId13" imgW="166356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1175" y="5380038"/>
                        <a:ext cx="4568825" cy="1077912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D9C593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3270250" y="3068638"/>
            <a:ext cx="3043238" cy="1485900"/>
            <a:chOff x="2060" y="1933"/>
            <a:chExt cx="1917" cy="936"/>
          </a:xfrm>
        </p:grpSpPr>
        <p:sp>
          <p:nvSpPr>
            <p:cNvPr id="62475" name="Oval 11"/>
            <p:cNvSpPr>
              <a:spLocks noChangeArrowheads="1"/>
            </p:cNvSpPr>
            <p:nvPr/>
          </p:nvSpPr>
          <p:spPr bwMode="auto">
            <a:xfrm>
              <a:off x="3047" y="1933"/>
              <a:ext cx="930" cy="93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6" name="Oval 12"/>
            <p:cNvSpPr>
              <a:spLocks noChangeArrowheads="1"/>
            </p:cNvSpPr>
            <p:nvPr/>
          </p:nvSpPr>
          <p:spPr bwMode="auto">
            <a:xfrm>
              <a:off x="2060" y="1939"/>
              <a:ext cx="930" cy="930"/>
            </a:xfrm>
            <a:prstGeom prst="ellips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/>
              <a:t>Given:</a:t>
            </a:r>
            <a:r>
              <a:rPr lang="en-US"/>
              <a:t> Acceleration </a:t>
            </a:r>
            <a:r>
              <a:rPr lang="en-US" i="1">
                <a:latin typeface="Times New Roman" pitchFamily="-112" charset="0"/>
              </a:rPr>
              <a:t>a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s</a:t>
            </a:r>
            <a:r>
              <a:rPr lang="en-US"/>
              <a:t>)</a:t>
            </a:r>
          </a:p>
          <a:p>
            <a:r>
              <a:rPr lang="en-US" u="sng"/>
              <a:t>Find:</a:t>
            </a:r>
            <a:r>
              <a:rPr lang="en-US"/>
              <a:t> Velocity </a:t>
            </a:r>
            <a:r>
              <a:rPr lang="en-US" i="1">
                <a:latin typeface="Times New Roman" pitchFamily="-112" charset="0"/>
              </a:rPr>
              <a:t>v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s</a:t>
            </a:r>
            <a:r>
              <a:rPr lang="en-US"/>
              <a:t>)</a:t>
            </a:r>
          </a:p>
          <a:p>
            <a:endParaRPr lang="en-US"/>
          </a:p>
          <a:p>
            <a:r>
              <a:rPr lang="en-US" u="sng"/>
              <a:t>Equation?:</a:t>
            </a:r>
            <a:r>
              <a:rPr lang="en-US"/>
              <a:t> </a:t>
            </a:r>
          </a:p>
          <a:p>
            <a:endParaRPr lang="en-US"/>
          </a:p>
          <a:p>
            <a:r>
              <a:rPr lang="en-US" u="sng"/>
              <a:t>Answer:</a:t>
            </a:r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5986463" y="1773238"/>
          <a:ext cx="150336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4" name="Equation" r:id="rId3" imgW="596880" imgH="203040" progId="Equation.3">
                  <p:embed/>
                </p:oleObj>
              </mc:Choice>
              <mc:Fallback>
                <p:oleObj name="Equation" r:id="rId3" imgW="59688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463" y="1773238"/>
                        <a:ext cx="1503362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5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6" name="Equation" r:id="rId7" imgW="431640" imgH="393480" progId="Equation.3">
                  <p:embed/>
                </p:oleObj>
              </mc:Choice>
              <mc:Fallback>
                <p:oleObj name="Equation" r:id="rId7" imgW="4316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7" name="Equation" r:id="rId9" imgW="672840" imgH="203040" progId="Equation.3">
                  <p:embed/>
                </p:oleObj>
              </mc:Choice>
              <mc:Fallback>
                <p:oleObj name="Equation" r:id="rId9" imgW="67284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/>
              <a:t>Given:</a:t>
            </a:r>
            <a:r>
              <a:rPr lang="en-US"/>
              <a:t> Acceleration </a:t>
            </a:r>
            <a:r>
              <a:rPr lang="en-US" i="1">
                <a:latin typeface="Times New Roman" pitchFamily="-112" charset="0"/>
              </a:rPr>
              <a:t>a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s</a:t>
            </a:r>
            <a:r>
              <a:rPr lang="en-US"/>
              <a:t>)</a:t>
            </a:r>
          </a:p>
          <a:p>
            <a:r>
              <a:rPr lang="en-US" u="sng"/>
              <a:t>Find:</a:t>
            </a:r>
            <a:r>
              <a:rPr lang="en-US"/>
              <a:t> Velocity </a:t>
            </a:r>
            <a:r>
              <a:rPr lang="en-US" i="1">
                <a:latin typeface="Times New Roman" pitchFamily="-112" charset="0"/>
              </a:rPr>
              <a:t>v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s</a:t>
            </a:r>
            <a:r>
              <a:rPr lang="en-US"/>
              <a:t>)</a:t>
            </a:r>
          </a:p>
          <a:p>
            <a:endParaRPr lang="en-US"/>
          </a:p>
          <a:p>
            <a:r>
              <a:rPr lang="en-US" u="sng"/>
              <a:t>Equation?:</a:t>
            </a:r>
            <a:r>
              <a:rPr lang="en-US"/>
              <a:t> </a:t>
            </a:r>
          </a:p>
          <a:p>
            <a:endParaRPr lang="en-US"/>
          </a:p>
          <a:p>
            <a:r>
              <a:rPr lang="en-US" u="sng"/>
              <a:t>Answer:</a:t>
            </a:r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5986463" y="1773238"/>
          <a:ext cx="1503362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48" name="Equation" r:id="rId3" imgW="596880" imgH="203040" progId="Equation.3">
                  <p:embed/>
                </p:oleObj>
              </mc:Choice>
              <mc:Fallback>
                <p:oleObj name="Equation" r:id="rId3" imgW="59688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6463" y="1773238"/>
                        <a:ext cx="1503362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49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50" name="Equation" r:id="rId7" imgW="431640" imgH="393480" progId="Equation.3">
                  <p:embed/>
                </p:oleObj>
              </mc:Choice>
              <mc:Fallback>
                <p:oleObj name="Equation" r:id="rId7" imgW="4316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51" name="Equation" r:id="rId9" imgW="672840" imgH="203040" progId="Equation.3">
                  <p:embed/>
                </p:oleObj>
              </mc:Choice>
              <mc:Fallback>
                <p:oleObj name="Equation" r:id="rId9" imgW="67284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6" name="Object 8"/>
          <p:cNvGraphicFramePr>
            <a:graphicFrameLocks noChangeAspect="1"/>
          </p:cNvGraphicFramePr>
          <p:nvPr/>
        </p:nvGraphicFramePr>
        <p:xfrm>
          <a:off x="1055688" y="5314950"/>
          <a:ext cx="4430712" cy="1320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52" name="Equation" r:id="rId11" imgW="1612800" imgH="482400" progId="Equation.3">
                  <p:embed/>
                </p:oleObj>
              </mc:Choice>
              <mc:Fallback>
                <p:oleObj name="Equation" r:id="rId11" imgW="1612800" imgH="4824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5688" y="5314950"/>
                        <a:ext cx="4430712" cy="1320800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D9C593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7" name="Object 9"/>
          <p:cNvGraphicFramePr>
            <a:graphicFrameLocks noChangeAspect="1"/>
          </p:cNvGraphicFramePr>
          <p:nvPr/>
        </p:nvGraphicFramePr>
        <p:xfrm>
          <a:off x="6326188" y="5321300"/>
          <a:ext cx="1989137" cy="11477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53" name="Equation" r:id="rId13" imgW="723600" imgH="419040" progId="Equation.3">
                  <p:embed/>
                </p:oleObj>
              </mc:Choice>
              <mc:Fallback>
                <p:oleObj name="Equation" r:id="rId13" imgW="723600" imgH="419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26188" y="5321300"/>
                        <a:ext cx="1989137" cy="114776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D9C593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498" name="Oval 10"/>
          <p:cNvSpPr>
            <a:spLocks noChangeArrowheads="1"/>
          </p:cNvSpPr>
          <p:nvPr/>
        </p:nvSpPr>
        <p:spPr bwMode="auto">
          <a:xfrm>
            <a:off x="6335713" y="3387725"/>
            <a:ext cx="2092325" cy="849313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 dirty="0"/>
              <a:t>Given:</a:t>
            </a:r>
            <a:r>
              <a:rPr lang="en-US" dirty="0"/>
              <a:t> </a:t>
            </a:r>
            <a:r>
              <a:rPr lang="en-US" dirty="0" smtClean="0"/>
              <a:t>Velocity </a:t>
            </a:r>
            <a:r>
              <a:rPr lang="en-US" i="1" dirty="0" smtClean="0">
                <a:latin typeface="Times New Roman" pitchFamily="-112" charset="0"/>
              </a:rPr>
              <a:t>v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pitchFamily="-112" charset="0"/>
              </a:rPr>
              <a:t>s</a:t>
            </a:r>
            <a:r>
              <a:rPr lang="en-US" dirty="0"/>
              <a:t>)</a:t>
            </a:r>
          </a:p>
          <a:p>
            <a:r>
              <a:rPr lang="en-US" u="sng" dirty="0"/>
              <a:t>Find:</a:t>
            </a:r>
            <a:r>
              <a:rPr lang="en-US" dirty="0"/>
              <a:t> </a:t>
            </a:r>
            <a:r>
              <a:rPr lang="en-US" dirty="0" smtClean="0"/>
              <a:t>Position </a:t>
            </a:r>
            <a:r>
              <a:rPr lang="en-US" i="1" dirty="0" smtClean="0">
                <a:latin typeface="Times New Roman" pitchFamily="-112" charset="0"/>
              </a:rPr>
              <a:t>s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pitchFamily="-112" charset="0"/>
              </a:rPr>
              <a:t>t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  <a:p>
            <a:r>
              <a:rPr lang="en-US" u="sng" dirty="0"/>
              <a:t>Equation?: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u="sng" dirty="0"/>
              <a:t>Answer:</a:t>
            </a:r>
          </a:p>
        </p:txBody>
      </p:sp>
      <p:graphicFrame>
        <p:nvGraphicFramePr>
          <p:cNvPr id="63492" name="Object 4"/>
          <p:cNvGraphicFramePr>
            <a:graphicFrameLocks noChangeAspect="1"/>
          </p:cNvGraphicFramePr>
          <p:nvPr/>
        </p:nvGraphicFramePr>
        <p:xfrm>
          <a:off x="5634038" y="1630363"/>
          <a:ext cx="1311275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38" name="Equation" r:id="rId3" imgW="520560" imgH="368280" progId="Equation.DSMT4">
                  <p:embed/>
                </p:oleObj>
              </mc:Choice>
              <mc:Fallback>
                <p:oleObj name="Equation" r:id="rId3" imgW="520560" imgH="3682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4038" y="1630363"/>
                        <a:ext cx="1311275" cy="931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39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40" name="Equation" r:id="rId7" imgW="431640" imgH="393480" progId="Equation.3">
                  <p:embed/>
                </p:oleObj>
              </mc:Choice>
              <mc:Fallback>
                <p:oleObj name="Equation" r:id="rId7" imgW="4316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41" name="Equation" r:id="rId9" imgW="672840" imgH="203040" progId="Equation.3">
                  <p:embed/>
                </p:oleObj>
              </mc:Choice>
              <mc:Fallback>
                <p:oleObj name="Equation" r:id="rId9" imgW="67284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 dirty="0"/>
              <a:t>Given:</a:t>
            </a:r>
            <a:r>
              <a:rPr lang="en-US" dirty="0"/>
              <a:t> </a:t>
            </a:r>
            <a:r>
              <a:rPr lang="en-US" dirty="0" smtClean="0"/>
              <a:t>Velocity </a:t>
            </a:r>
            <a:r>
              <a:rPr lang="en-US" i="1" dirty="0" smtClean="0">
                <a:latin typeface="Times New Roman" pitchFamily="-112" charset="0"/>
              </a:rPr>
              <a:t>v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pitchFamily="-112" charset="0"/>
              </a:rPr>
              <a:t>s</a:t>
            </a:r>
            <a:r>
              <a:rPr lang="en-US" dirty="0"/>
              <a:t>)</a:t>
            </a:r>
          </a:p>
          <a:p>
            <a:r>
              <a:rPr lang="en-US" u="sng" dirty="0"/>
              <a:t>Find:</a:t>
            </a:r>
            <a:r>
              <a:rPr lang="en-US" dirty="0"/>
              <a:t> </a:t>
            </a:r>
            <a:r>
              <a:rPr lang="en-US" dirty="0" smtClean="0"/>
              <a:t>Position </a:t>
            </a:r>
            <a:r>
              <a:rPr lang="en-US" i="1" dirty="0" smtClean="0">
                <a:latin typeface="Times New Roman" pitchFamily="-112" charset="0"/>
              </a:rPr>
              <a:t>s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pitchFamily="-112" charset="0"/>
              </a:rPr>
              <a:t>t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  <a:p>
            <a:r>
              <a:rPr lang="en-US" u="sng" dirty="0"/>
              <a:t>Equation?:</a:t>
            </a:r>
            <a:r>
              <a:rPr lang="en-US" dirty="0"/>
              <a:t> </a:t>
            </a:r>
          </a:p>
          <a:p>
            <a:endParaRPr lang="en-US" dirty="0"/>
          </a:p>
          <a:p>
            <a:r>
              <a:rPr lang="en-US" u="sng" dirty="0"/>
              <a:t>Answer:</a:t>
            </a:r>
          </a:p>
        </p:txBody>
      </p:sp>
      <p:graphicFrame>
        <p:nvGraphicFramePr>
          <p:cNvPr id="63493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66" name="Equation" r:id="rId3" imgW="457200" imgH="393480" progId="Equation.3">
                  <p:embed/>
                </p:oleObj>
              </mc:Choice>
              <mc:Fallback>
                <p:oleObj name="Equation" r:id="rId3" imgW="45720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4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67" name="Equation" r:id="rId5" imgW="431640" imgH="393480" progId="Equation.3">
                  <p:embed/>
                </p:oleObj>
              </mc:Choice>
              <mc:Fallback>
                <p:oleObj name="Equation" r:id="rId5" imgW="43164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3495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68" name="Equation" r:id="rId7" imgW="672840" imgH="203040" progId="Equation.3">
                  <p:embed/>
                </p:oleObj>
              </mc:Choice>
              <mc:Fallback>
                <p:oleObj name="Equation" r:id="rId7" imgW="67284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282950" y="3090863"/>
            <a:ext cx="1476375" cy="14763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55654" name="Object 2"/>
          <p:cNvGraphicFramePr>
            <a:graphicFrameLocks noChangeAspect="1"/>
          </p:cNvGraphicFramePr>
          <p:nvPr/>
        </p:nvGraphicFramePr>
        <p:xfrm>
          <a:off x="2772948" y="4618383"/>
          <a:ext cx="4959350" cy="2089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69" name="Equation" r:id="rId9" imgW="1968480" imgH="825480" progId="Equation.DSMT4">
                  <p:embed/>
                </p:oleObj>
              </mc:Choice>
              <mc:Fallback>
                <p:oleObj name="Equation" r:id="rId9" imgW="196848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2948" y="4618383"/>
                        <a:ext cx="4959350" cy="2089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5655" name="Object 7"/>
          <p:cNvGraphicFramePr>
            <a:graphicFrameLocks noChangeAspect="1"/>
          </p:cNvGraphicFramePr>
          <p:nvPr/>
        </p:nvGraphicFramePr>
        <p:xfrm>
          <a:off x="5634038" y="1630363"/>
          <a:ext cx="1311275" cy="931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5670" name="Equation" r:id="rId11" imgW="520560" imgH="368280" progId="Equation.DSMT4">
                  <p:embed/>
                </p:oleObj>
              </mc:Choice>
              <mc:Fallback>
                <p:oleObj name="Equation" r:id="rId11" imgW="520560" imgH="3682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4038" y="1630363"/>
                        <a:ext cx="1311275" cy="931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Examples Problems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0" dirty="0" smtClean="0"/>
              <a:t>EP2.2-2 (Video)</a:t>
            </a:r>
          </a:p>
          <a:p>
            <a:r>
              <a:rPr lang="en-US" b="0" dirty="0" smtClean="0"/>
              <a:t>EP2.2-3 (Video)</a:t>
            </a:r>
          </a:p>
          <a:p>
            <a:r>
              <a:rPr lang="en-US" b="0" dirty="0" smtClean="0"/>
              <a:t>EP2.2-4</a:t>
            </a:r>
            <a:endParaRPr lang="en-US" b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Rectilinear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rectilinear problems can be solved using the following defining relationships.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Used to solve problems in the forward direction: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s → v → a</a:t>
            </a:r>
            <a:endParaRPr lang="en-US" i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2641" name="Object 1"/>
          <p:cNvGraphicFramePr>
            <a:graphicFrameLocks noChangeAspect="1"/>
          </p:cNvGraphicFramePr>
          <p:nvPr/>
        </p:nvGraphicFramePr>
        <p:xfrm>
          <a:off x="932583" y="2649159"/>
          <a:ext cx="1427162" cy="130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2" name="Equation" r:id="rId3" imgW="571252" imgH="520474" progId="Equation.DSMT4">
                  <p:embed/>
                </p:oleObj>
              </mc:Choice>
              <mc:Fallback>
                <p:oleObj name="Equation" r:id="rId3" imgW="571252" imgH="520474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583" y="2649159"/>
                        <a:ext cx="1427162" cy="1300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2643" name="Object 3"/>
          <p:cNvGraphicFramePr>
            <a:graphicFrameLocks noChangeAspect="1"/>
          </p:cNvGraphicFramePr>
          <p:nvPr/>
        </p:nvGraphicFramePr>
        <p:xfrm>
          <a:off x="951730" y="4194549"/>
          <a:ext cx="1492250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3" name="Equation" r:id="rId5" imgW="596900" imgH="520700" progId="Equation.DSMT4">
                  <p:embed/>
                </p:oleObj>
              </mc:Choice>
              <mc:Fallback>
                <p:oleObj name="Equation" r:id="rId5" imgW="596900" imgH="520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51730" y="4194549"/>
                        <a:ext cx="1492250" cy="1301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3347138" y="3582004"/>
          <a:ext cx="203041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54" name="Equation" r:id="rId7" imgW="812447" imgH="355446" progId="Equation.DSMT4">
                  <p:embed/>
                </p:oleObj>
              </mc:Choice>
              <mc:Fallback>
                <p:oleObj name="Equation" r:id="rId7" imgW="812447" imgH="35544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138" y="3582004"/>
                        <a:ext cx="2030413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ight Brace 9"/>
          <p:cNvSpPr/>
          <p:nvPr/>
        </p:nvSpPr>
        <p:spPr bwMode="auto">
          <a:xfrm>
            <a:off x="2611226" y="3167404"/>
            <a:ext cx="546754" cy="1743959"/>
          </a:xfrm>
          <a:prstGeom prst="rightBrace">
            <a:avLst>
              <a:gd name="adj1" fmla="val 8333"/>
              <a:gd name="adj2" fmla="val 50000"/>
            </a:avLst>
          </a:prstGeom>
          <a:noFill/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Rectilinear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 need to solve problems in the reverse direction: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a →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v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 → </a:t>
            </a:r>
            <a:r>
              <a:rPr lang="en-US" i="1" dirty="0" err="1" smtClean="0">
                <a:latin typeface="Times New Roman" pitchFamily="18" charset="0"/>
                <a:cs typeface="Times New Roman" pitchFamily="18" charset="0"/>
              </a:rPr>
              <a:t>s</a:t>
            </a:r>
            <a:endParaRPr lang="en-US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11264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2641" name="Object 1"/>
          <p:cNvGraphicFramePr>
            <a:graphicFrameLocks noChangeAspect="1"/>
          </p:cNvGraphicFramePr>
          <p:nvPr/>
        </p:nvGraphicFramePr>
        <p:xfrm>
          <a:off x="932583" y="3016812"/>
          <a:ext cx="1427162" cy="1300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0" name="Equation" r:id="rId3" imgW="571252" imgH="520474" progId="Equation.DSMT4">
                  <p:embed/>
                </p:oleObj>
              </mc:Choice>
              <mc:Fallback>
                <p:oleObj name="Equation" r:id="rId3" imgW="571252" imgH="520474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2583" y="3016812"/>
                        <a:ext cx="1427162" cy="13001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2643" name="Object 3"/>
          <p:cNvGraphicFramePr>
            <a:graphicFrameLocks noChangeAspect="1"/>
          </p:cNvGraphicFramePr>
          <p:nvPr/>
        </p:nvGraphicFramePr>
        <p:xfrm>
          <a:off x="942304" y="4741311"/>
          <a:ext cx="1492250" cy="130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1" name="Equation" r:id="rId5" imgW="596900" imgH="520700" progId="Equation.DSMT4">
                  <p:embed/>
                </p:oleObj>
              </mc:Choice>
              <mc:Fallback>
                <p:oleObj name="Equation" r:id="rId5" imgW="596900" imgH="5207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2304" y="4741311"/>
                        <a:ext cx="1492250" cy="1301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264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2645" name="Object 5"/>
          <p:cNvGraphicFramePr>
            <a:graphicFrameLocks noChangeAspect="1"/>
          </p:cNvGraphicFramePr>
          <p:nvPr/>
        </p:nvGraphicFramePr>
        <p:xfrm>
          <a:off x="6533401" y="3091815"/>
          <a:ext cx="2030413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2" name="Equation" r:id="rId7" imgW="812447" imgH="355446" progId="Equation.DSMT4">
                  <p:embed/>
                </p:oleObj>
              </mc:Choice>
              <mc:Fallback>
                <p:oleObj name="Equation" r:id="rId7" imgW="812447" imgH="355446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33401" y="3091815"/>
                        <a:ext cx="2030413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9813" name="Object 5"/>
          <p:cNvGraphicFramePr>
            <a:graphicFrameLocks noChangeAspect="1"/>
          </p:cNvGraphicFramePr>
          <p:nvPr/>
        </p:nvGraphicFramePr>
        <p:xfrm>
          <a:off x="3129323" y="2932497"/>
          <a:ext cx="2189162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3" name="Equation" r:id="rId9" imgW="875920" imgH="634725" progId="Equation.DSMT4">
                  <p:embed/>
                </p:oleObj>
              </mc:Choice>
              <mc:Fallback>
                <p:oleObj name="Equation" r:id="rId9" imgW="875920" imgH="634725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9323" y="2932497"/>
                        <a:ext cx="2189162" cy="158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1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9815" name="Object 7"/>
          <p:cNvGraphicFramePr>
            <a:graphicFrameLocks noChangeAspect="1"/>
          </p:cNvGraphicFramePr>
          <p:nvPr/>
        </p:nvGraphicFramePr>
        <p:xfrm>
          <a:off x="3130370" y="4619142"/>
          <a:ext cx="2252662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4" name="Equation" r:id="rId11" imgW="901309" imgH="634725" progId="Equation.DSMT4">
                  <p:embed/>
                </p:oleObj>
              </mc:Choice>
              <mc:Fallback>
                <p:oleObj name="Equation" r:id="rId11" imgW="901309" imgH="634725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370" y="4619142"/>
                        <a:ext cx="2252662" cy="158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981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9817" name="Object 9"/>
          <p:cNvGraphicFramePr>
            <a:graphicFrameLocks noChangeAspect="1"/>
          </p:cNvGraphicFramePr>
          <p:nvPr/>
        </p:nvGraphicFramePr>
        <p:xfrm>
          <a:off x="6277466" y="4563330"/>
          <a:ext cx="2538413" cy="1585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9835" name="Equation" r:id="rId13" imgW="1015559" imgH="634725" progId="Equation.DSMT4">
                  <p:embed/>
                </p:oleObj>
              </mc:Choice>
              <mc:Fallback>
                <p:oleObj name="Equation" r:id="rId13" imgW="1015559" imgH="634725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77466" y="4563330"/>
                        <a:ext cx="2538413" cy="1585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ight Arrow 16"/>
          <p:cNvSpPr/>
          <p:nvPr/>
        </p:nvSpPr>
        <p:spPr bwMode="auto">
          <a:xfrm>
            <a:off x="2573518" y="3619898"/>
            <a:ext cx="311084" cy="122549"/>
          </a:xfrm>
          <a:prstGeom prst="rightArrow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18" name="Right Arrow 17"/>
          <p:cNvSpPr/>
          <p:nvPr/>
        </p:nvSpPr>
        <p:spPr bwMode="auto">
          <a:xfrm>
            <a:off x="2603370" y="5318294"/>
            <a:ext cx="311084" cy="120978"/>
          </a:xfrm>
          <a:prstGeom prst="rightArrow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  <p:sp>
        <p:nvSpPr>
          <p:cNvPr id="20" name="Right Arrow 19"/>
          <p:cNvSpPr/>
          <p:nvPr/>
        </p:nvSpPr>
        <p:spPr bwMode="auto">
          <a:xfrm rot="5400000">
            <a:off x="7392188" y="4196501"/>
            <a:ext cx="311084" cy="122549"/>
          </a:xfrm>
          <a:prstGeom prst="rightArrow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triangle" w="med" len="lg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1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Solving Rectilinear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Constant acceleration equations</a:t>
            </a:r>
            <a:endParaRPr lang="en-US" dirty="0"/>
          </a:p>
        </p:txBody>
      </p:sp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8785" name="Object 1"/>
          <p:cNvGraphicFramePr>
            <a:graphicFrameLocks noChangeAspect="1"/>
          </p:cNvGraphicFramePr>
          <p:nvPr/>
        </p:nvGraphicFramePr>
        <p:xfrm>
          <a:off x="913795" y="2206413"/>
          <a:ext cx="4856162" cy="1365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96" name="Equation" r:id="rId3" imgW="1943100" imgH="546100" progId="Equation.DSMT4">
                  <p:embed/>
                </p:oleObj>
              </mc:Choice>
              <mc:Fallback>
                <p:oleObj name="Equation" r:id="rId3" imgW="1943100" imgH="5461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3795" y="2206413"/>
                        <a:ext cx="4856162" cy="1365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78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8787" name="Object 3"/>
          <p:cNvGraphicFramePr>
            <a:graphicFrameLocks noChangeAspect="1"/>
          </p:cNvGraphicFramePr>
          <p:nvPr/>
        </p:nvGraphicFramePr>
        <p:xfrm>
          <a:off x="933597" y="3722835"/>
          <a:ext cx="3014662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97" name="Equation" r:id="rId5" imgW="1205977" imgH="355446" progId="Equation.DSMT4">
                  <p:embed/>
                </p:oleObj>
              </mc:Choice>
              <mc:Fallback>
                <p:oleObj name="Equation" r:id="rId5" imgW="1205977" imgH="355446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3597" y="3722835"/>
                        <a:ext cx="3014662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8790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118789" name="Object 5"/>
          <p:cNvGraphicFramePr>
            <a:graphicFrameLocks noChangeAspect="1"/>
          </p:cNvGraphicFramePr>
          <p:nvPr/>
        </p:nvGraphicFramePr>
        <p:xfrm>
          <a:off x="943302" y="4779258"/>
          <a:ext cx="3490913" cy="920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798" name="Equation" r:id="rId7" imgW="1397000" imgH="368300" progId="Equation.DSMT4">
                  <p:embed/>
                </p:oleObj>
              </mc:Choice>
              <mc:Fallback>
                <p:oleObj name="Equation" r:id="rId7" imgW="1397000" imgH="3683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3302" y="4779258"/>
                        <a:ext cx="3490913" cy="920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 dirty="0"/>
              <a:t>Given:</a:t>
            </a:r>
            <a:r>
              <a:rPr lang="en-US" dirty="0"/>
              <a:t> Position </a:t>
            </a:r>
            <a:r>
              <a:rPr lang="en-US" i="1" dirty="0">
                <a:latin typeface="Times New Roman" pitchFamily="-112" charset="0"/>
              </a:rPr>
              <a:t>s</a:t>
            </a:r>
            <a:r>
              <a:rPr lang="en-US" dirty="0"/>
              <a:t>(</a:t>
            </a:r>
            <a:r>
              <a:rPr lang="en-US" i="1" dirty="0">
                <a:latin typeface="Times New Roman" pitchFamily="-112" charset="0"/>
              </a:rPr>
              <a:t>t</a:t>
            </a:r>
            <a:r>
              <a:rPr lang="en-US" dirty="0"/>
              <a:t>)</a:t>
            </a:r>
          </a:p>
          <a:p>
            <a:r>
              <a:rPr lang="en-US" u="sng" dirty="0"/>
              <a:t>Find:</a:t>
            </a:r>
            <a:r>
              <a:rPr lang="en-US" dirty="0"/>
              <a:t> Velocity </a:t>
            </a:r>
            <a:r>
              <a:rPr lang="en-US" i="1" dirty="0">
                <a:latin typeface="Times New Roman" pitchFamily="-112" charset="0"/>
              </a:rPr>
              <a:t>v</a:t>
            </a:r>
            <a:r>
              <a:rPr lang="en-US" dirty="0"/>
              <a:t>(</a:t>
            </a:r>
            <a:r>
              <a:rPr lang="en-US" i="1" dirty="0">
                <a:latin typeface="Times New Roman" pitchFamily="-112" charset="0"/>
              </a:rPr>
              <a:t>t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u="sng" dirty="0"/>
              <a:t>Equation?: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u="sng" dirty="0"/>
          </a:p>
          <a:p>
            <a:r>
              <a:rPr lang="en-US" u="sng" dirty="0"/>
              <a:t>Answer:</a:t>
            </a:r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4891088" y="1773238"/>
          <a:ext cx="2111375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8" name="Equation" r:id="rId3" imgW="838080" imgH="203040" progId="Equation.3">
                  <p:embed/>
                </p:oleObj>
              </mc:Choice>
              <mc:Fallback>
                <p:oleObj name="Equation" r:id="rId3" imgW="83808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088" y="1773238"/>
                        <a:ext cx="2111375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9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0" name="Equation" r:id="rId7" imgW="431640" imgH="393480" progId="Equation.3">
                  <p:embed/>
                </p:oleObj>
              </mc:Choice>
              <mc:Fallback>
                <p:oleObj name="Equation" r:id="rId7" imgW="4316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11" name="Equation" r:id="rId9" imgW="672840" imgH="203040" progId="Equation.3">
                  <p:embed/>
                </p:oleObj>
              </mc:Choice>
              <mc:Fallback>
                <p:oleObj name="Equation" r:id="rId9" imgW="67284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 dirty="0"/>
              <a:t>Given:</a:t>
            </a:r>
            <a:r>
              <a:rPr lang="en-US" dirty="0"/>
              <a:t> Position </a:t>
            </a:r>
            <a:r>
              <a:rPr lang="en-US" i="1" dirty="0">
                <a:latin typeface="Times New Roman" pitchFamily="-112" charset="0"/>
              </a:rPr>
              <a:t>s</a:t>
            </a:r>
            <a:r>
              <a:rPr lang="en-US" dirty="0"/>
              <a:t>(</a:t>
            </a:r>
            <a:r>
              <a:rPr lang="en-US" i="1" dirty="0">
                <a:latin typeface="Times New Roman" pitchFamily="-112" charset="0"/>
              </a:rPr>
              <a:t>t</a:t>
            </a:r>
            <a:r>
              <a:rPr lang="en-US" dirty="0"/>
              <a:t>)</a:t>
            </a:r>
          </a:p>
          <a:p>
            <a:r>
              <a:rPr lang="en-US" u="sng" dirty="0"/>
              <a:t>Find:</a:t>
            </a:r>
            <a:r>
              <a:rPr lang="en-US" dirty="0"/>
              <a:t> Velocity </a:t>
            </a:r>
            <a:r>
              <a:rPr lang="en-US" i="1" dirty="0">
                <a:latin typeface="Times New Roman" pitchFamily="-112" charset="0"/>
              </a:rPr>
              <a:t>v</a:t>
            </a:r>
            <a:r>
              <a:rPr lang="en-US" dirty="0"/>
              <a:t>(</a:t>
            </a:r>
            <a:r>
              <a:rPr lang="en-US" i="1" dirty="0">
                <a:latin typeface="Times New Roman" pitchFamily="-112" charset="0"/>
              </a:rPr>
              <a:t>t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u="sng" dirty="0"/>
              <a:t>Equation?: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u="sng" dirty="0"/>
          </a:p>
          <a:p>
            <a:r>
              <a:rPr lang="en-US" u="sng" dirty="0"/>
              <a:t>Answer:</a:t>
            </a:r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4891088" y="1773238"/>
          <a:ext cx="2111375" cy="512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49" name="Equation" r:id="rId3" imgW="838080" imgH="203040" progId="Equation.3">
                  <p:embed/>
                </p:oleObj>
              </mc:Choice>
              <mc:Fallback>
                <p:oleObj name="Equation" r:id="rId3" imgW="838080" imgH="2030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1088" y="1773238"/>
                        <a:ext cx="2111375" cy="5127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50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51" name="Equation" r:id="rId7" imgW="431640" imgH="393480" progId="Equation.3">
                  <p:embed/>
                </p:oleObj>
              </mc:Choice>
              <mc:Fallback>
                <p:oleObj name="Equation" r:id="rId7" imgW="4316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52" name="Equation" r:id="rId9" imgW="672840" imgH="203040" progId="Equation.3">
                  <p:embed/>
                </p:oleObj>
              </mc:Choice>
              <mc:Fallback>
                <p:oleObj name="Equation" r:id="rId9" imgW="67284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9400" name="Oval 8"/>
          <p:cNvSpPr>
            <a:spLocks noChangeArrowheads="1"/>
          </p:cNvSpPr>
          <p:nvPr/>
        </p:nvSpPr>
        <p:spPr bwMode="auto">
          <a:xfrm>
            <a:off x="3282950" y="3090863"/>
            <a:ext cx="1476375" cy="14763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59401" name="Object 9"/>
          <p:cNvGraphicFramePr>
            <a:graphicFrameLocks noChangeAspect="1"/>
          </p:cNvGraphicFramePr>
          <p:nvPr/>
        </p:nvGraphicFramePr>
        <p:xfrm>
          <a:off x="2933700" y="5073650"/>
          <a:ext cx="2686050" cy="1077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53" name="Equation" r:id="rId11" imgW="977760" imgH="393480" progId="Equation.3">
                  <p:embed/>
                </p:oleObj>
              </mc:Choice>
              <mc:Fallback>
                <p:oleObj name="Equation" r:id="rId11" imgW="977760" imgH="393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3700" y="5073650"/>
                        <a:ext cx="2686050" cy="1077913"/>
                      </a:xfrm>
                      <a:prstGeom prst="rect">
                        <a:avLst/>
                      </a:prstGeom>
                      <a:noFill/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D9C593"/>
                            </a:solidFill>
                          </a14:hiddenFill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 dirty="0"/>
              <a:t>Given:</a:t>
            </a:r>
            <a:r>
              <a:rPr lang="en-US" dirty="0"/>
              <a:t> </a:t>
            </a:r>
            <a:r>
              <a:rPr lang="en-US" dirty="0" smtClean="0"/>
              <a:t>Velocity </a:t>
            </a:r>
            <a:r>
              <a:rPr lang="en-US" i="1" dirty="0" smtClean="0">
                <a:latin typeface="Times New Roman" pitchFamily="-112" charset="0"/>
              </a:rPr>
              <a:t>v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pitchFamily="-112" charset="0"/>
              </a:rPr>
              <a:t>t</a:t>
            </a:r>
            <a:r>
              <a:rPr lang="en-US" dirty="0"/>
              <a:t>)</a:t>
            </a:r>
          </a:p>
          <a:p>
            <a:r>
              <a:rPr lang="en-US" u="sng" dirty="0"/>
              <a:t>Find:</a:t>
            </a:r>
            <a:r>
              <a:rPr lang="en-US" dirty="0"/>
              <a:t> </a:t>
            </a:r>
            <a:r>
              <a:rPr lang="en-US" dirty="0" smtClean="0"/>
              <a:t>Position </a:t>
            </a:r>
            <a:r>
              <a:rPr lang="en-US" i="1" dirty="0" smtClean="0">
                <a:latin typeface="Times New Roman" pitchFamily="-112" charset="0"/>
              </a:rPr>
              <a:t>s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pitchFamily="-112" charset="0"/>
              </a:rPr>
              <a:t>t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u="sng" dirty="0"/>
              <a:t>Equation?: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u="sng" dirty="0"/>
          </a:p>
          <a:p>
            <a:r>
              <a:rPr lang="en-US" u="sng" dirty="0"/>
              <a:t>Answer:</a:t>
            </a:r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4921672" y="1867516"/>
          <a:ext cx="12477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66" name="Equation" r:id="rId3" imgW="495000" imgH="164880" progId="Equation.DSMT4">
                  <p:embed/>
                </p:oleObj>
              </mc:Choice>
              <mc:Fallback>
                <p:oleObj name="Equation" r:id="rId3" imgW="495000" imgH="164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672" y="1867516"/>
                        <a:ext cx="12477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67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68" name="Equation" r:id="rId7" imgW="431640" imgH="393480" progId="Equation.3">
                  <p:embed/>
                </p:oleObj>
              </mc:Choice>
              <mc:Fallback>
                <p:oleObj name="Equation" r:id="rId7" imgW="43164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69" name="Equation" r:id="rId9" imgW="672840" imgH="203040" progId="Equation.3">
                  <p:embed/>
                </p:oleObj>
              </mc:Choice>
              <mc:Fallback>
                <p:oleObj name="Equation" r:id="rId9" imgW="672840" imgH="20304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 dirty="0"/>
              <a:t>Given:</a:t>
            </a:r>
            <a:r>
              <a:rPr lang="en-US" dirty="0"/>
              <a:t> </a:t>
            </a:r>
            <a:r>
              <a:rPr lang="en-US" dirty="0" smtClean="0"/>
              <a:t>Velocity </a:t>
            </a:r>
            <a:r>
              <a:rPr lang="en-US" i="1" dirty="0" smtClean="0">
                <a:latin typeface="Times New Roman" pitchFamily="-112" charset="0"/>
              </a:rPr>
              <a:t>v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pitchFamily="-112" charset="0"/>
              </a:rPr>
              <a:t>t</a:t>
            </a:r>
            <a:r>
              <a:rPr lang="en-US" dirty="0"/>
              <a:t>)</a:t>
            </a:r>
          </a:p>
          <a:p>
            <a:r>
              <a:rPr lang="en-US" u="sng" dirty="0"/>
              <a:t>Find:</a:t>
            </a:r>
            <a:r>
              <a:rPr lang="en-US" dirty="0"/>
              <a:t> </a:t>
            </a:r>
            <a:r>
              <a:rPr lang="en-US" dirty="0" smtClean="0"/>
              <a:t>Position </a:t>
            </a:r>
            <a:r>
              <a:rPr lang="en-US" i="1" dirty="0" smtClean="0">
                <a:latin typeface="Times New Roman" pitchFamily="-112" charset="0"/>
              </a:rPr>
              <a:t>s</a:t>
            </a:r>
            <a:r>
              <a:rPr lang="en-US" dirty="0" smtClean="0"/>
              <a:t>(</a:t>
            </a:r>
            <a:r>
              <a:rPr lang="en-US" i="1" dirty="0" smtClean="0">
                <a:latin typeface="Times New Roman" pitchFamily="-112" charset="0"/>
              </a:rPr>
              <a:t>t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u="sng" dirty="0"/>
              <a:t>Equation?:</a:t>
            </a:r>
            <a:r>
              <a:rPr lang="en-US" dirty="0"/>
              <a:t> </a:t>
            </a:r>
          </a:p>
          <a:p>
            <a:endParaRPr lang="en-US" dirty="0"/>
          </a:p>
          <a:p>
            <a:endParaRPr lang="en-US" u="sng" dirty="0"/>
          </a:p>
          <a:p>
            <a:r>
              <a:rPr lang="en-US" u="sng" dirty="0"/>
              <a:t>Answer:</a:t>
            </a:r>
          </a:p>
        </p:txBody>
      </p:sp>
      <p:graphicFrame>
        <p:nvGraphicFramePr>
          <p:cNvPr id="59396" name="Object 4"/>
          <p:cNvGraphicFramePr>
            <a:graphicFrameLocks noChangeAspect="1"/>
          </p:cNvGraphicFramePr>
          <p:nvPr/>
        </p:nvGraphicFramePr>
        <p:xfrm>
          <a:off x="4921672" y="1867516"/>
          <a:ext cx="124777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7" name="Equation" r:id="rId3" imgW="495000" imgH="164880" progId="Equation.DSMT4">
                  <p:embed/>
                </p:oleObj>
              </mc:Choice>
              <mc:Fallback>
                <p:oleObj name="Equation" r:id="rId3" imgW="495000" imgH="164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21672" y="1867516"/>
                        <a:ext cx="124777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7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8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8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19" name="Equation" r:id="rId7" imgW="431640" imgH="393480" progId="Equation.3">
                  <p:embed/>
                </p:oleObj>
              </mc:Choice>
              <mc:Fallback>
                <p:oleObj name="Equation" r:id="rId7" imgW="431640" imgH="3934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9399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0" name="Equation" r:id="rId9" imgW="672840" imgH="203040" progId="Equation.3">
                  <p:embed/>
                </p:oleObj>
              </mc:Choice>
              <mc:Fallback>
                <p:oleObj name="Equation" r:id="rId9" imgW="672840" imgH="203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Oval 8"/>
          <p:cNvSpPr>
            <a:spLocks noChangeArrowheads="1"/>
          </p:cNvSpPr>
          <p:nvPr/>
        </p:nvSpPr>
        <p:spPr bwMode="auto">
          <a:xfrm>
            <a:off x="3282950" y="3090863"/>
            <a:ext cx="1476375" cy="1476375"/>
          </a:xfrm>
          <a:prstGeom prst="ellipse">
            <a:avLst/>
          </a:prstGeom>
          <a:noFill/>
          <a:ln w="2857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aphicFrame>
        <p:nvGraphicFramePr>
          <p:cNvPr id="153606" name="Object 2"/>
          <p:cNvGraphicFramePr>
            <a:graphicFrameLocks noChangeAspect="1"/>
          </p:cNvGraphicFramePr>
          <p:nvPr/>
        </p:nvGraphicFramePr>
        <p:xfrm>
          <a:off x="3015473" y="4629766"/>
          <a:ext cx="4991100" cy="207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21" name="Equation" r:id="rId11" imgW="1981080" imgH="825480" progId="Equation.DSMT4">
                  <p:embed/>
                </p:oleObj>
              </mc:Choice>
              <mc:Fallback>
                <p:oleObj name="Equation" r:id="rId11" imgW="198108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15473" y="4629766"/>
                        <a:ext cx="4991100" cy="2079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400" dirty="0" smtClean="0"/>
              <a:t>Example 2.2-1</a:t>
            </a:r>
            <a:endParaRPr lang="en-US" sz="3400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762125"/>
            <a:ext cx="7772400" cy="4929188"/>
          </a:xfrm>
        </p:spPr>
        <p:txBody>
          <a:bodyPr/>
          <a:lstStyle/>
          <a:p>
            <a:r>
              <a:rPr lang="en-US" u="sng"/>
              <a:t>Given:</a:t>
            </a:r>
            <a:r>
              <a:rPr lang="en-US"/>
              <a:t> Acceleration </a:t>
            </a:r>
            <a:r>
              <a:rPr lang="en-US" i="1">
                <a:latin typeface="Times New Roman" pitchFamily="-112" charset="0"/>
              </a:rPr>
              <a:t>a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t</a:t>
            </a:r>
            <a:r>
              <a:rPr lang="en-US"/>
              <a:t>)</a:t>
            </a:r>
          </a:p>
          <a:p>
            <a:r>
              <a:rPr lang="en-US" u="sng"/>
              <a:t>Find:</a:t>
            </a:r>
            <a:r>
              <a:rPr lang="en-US"/>
              <a:t> Velocity </a:t>
            </a:r>
            <a:r>
              <a:rPr lang="en-US" i="1">
                <a:latin typeface="Times New Roman" pitchFamily="-112" charset="0"/>
              </a:rPr>
              <a:t>v</a:t>
            </a:r>
            <a:r>
              <a:rPr lang="en-US"/>
              <a:t>(</a:t>
            </a:r>
            <a:r>
              <a:rPr lang="en-US" i="1">
                <a:latin typeface="Times New Roman" pitchFamily="-112" charset="0"/>
              </a:rPr>
              <a:t>t</a:t>
            </a:r>
            <a:r>
              <a:rPr lang="en-US"/>
              <a:t>)</a:t>
            </a:r>
          </a:p>
          <a:p>
            <a:endParaRPr lang="en-US"/>
          </a:p>
          <a:p>
            <a:r>
              <a:rPr lang="en-US" u="sng"/>
              <a:t>Equation?:</a:t>
            </a:r>
            <a:r>
              <a:rPr lang="en-US"/>
              <a:t> </a:t>
            </a:r>
          </a:p>
          <a:p>
            <a:endParaRPr lang="en-US"/>
          </a:p>
          <a:p>
            <a:r>
              <a:rPr lang="en-US" u="sng"/>
              <a:t>Answer:</a:t>
            </a:r>
          </a:p>
        </p:txBody>
      </p:sp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5591175" y="1817688"/>
          <a:ext cx="1855788" cy="514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6" name="Equation" r:id="rId3" imgW="736560" imgH="203040" progId="Equation.3">
                  <p:embed/>
                </p:oleObj>
              </mc:Choice>
              <mc:Fallback>
                <p:oleObj name="Equation" r:id="rId3" imgW="73656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91175" y="1817688"/>
                        <a:ext cx="1855788" cy="5143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5" name="Object 5"/>
          <p:cNvGraphicFramePr>
            <a:graphicFrameLocks noChangeAspect="1"/>
          </p:cNvGraphicFramePr>
          <p:nvPr/>
        </p:nvGraphicFramePr>
        <p:xfrm>
          <a:off x="4960938" y="3306763"/>
          <a:ext cx="1257300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7" name="Equation" r:id="rId5" imgW="457200" imgH="393480" progId="Equation.3">
                  <p:embed/>
                </p:oleObj>
              </mc:Choice>
              <mc:Fallback>
                <p:oleObj name="Equation" r:id="rId5" imgW="457200" imgH="39348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60938" y="3306763"/>
                        <a:ext cx="1257300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3430588" y="3297238"/>
          <a:ext cx="1185862" cy="1077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8" name="Equation" r:id="rId7" imgW="431640" imgH="393480" progId="Equation.3">
                  <p:embed/>
                </p:oleObj>
              </mc:Choice>
              <mc:Fallback>
                <p:oleObj name="Equation" r:id="rId7" imgW="431640" imgH="393480" progId="Equation.3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30588" y="3297238"/>
                        <a:ext cx="1185862" cy="1077912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6567488" y="3600450"/>
          <a:ext cx="1681162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9" name="Equation" r:id="rId9" imgW="672840" imgH="203040" progId="Equation.3">
                  <p:embed/>
                </p:oleObj>
              </mc:Choice>
              <mc:Fallback>
                <p:oleObj name="Equation" r:id="rId9" imgW="672840" imgH="203040" progId="Equation.3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3600450"/>
                        <a:ext cx="1681162" cy="508000"/>
                      </a:xfrm>
                      <a:prstGeom prst="rect">
                        <a:avLst/>
                      </a:prstGeom>
                      <a:solidFill>
                        <a:schemeClr val="accent1"/>
                      </a:solidFill>
                      <a:effectLst/>
                      <a:extLs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107763" dir="13500000" algn="ctr" rotWithShape="0">
                                <a:srgbClr val="808080">
                                  <a:alpha val="50000"/>
                                </a:srgb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7.0&quot;&gt;&lt;object type=&quot;1&quot; unique_id=&quot;10001&quot;&gt;&lt;object type=&quot;2&quot; unique_id=&quot;10212&quot;&gt;&lt;object type=&quot;3&quot; unique_id=&quot;10213&quot;&gt;&lt;property id=&quot;20148&quot; value=&quot;5&quot;/&gt;&lt;property id=&quot;20300&quot; value=&quot;Slide 1 - &amp;quot;Conceptual Dynamics&amp;#x0D;&amp;#x0A;&amp;quot;&quot;/&gt;&lt;property id=&quot;20307&quot; value=&quot;256&quot;/&gt;&lt;/object&gt;&lt;object type=&quot;3&quot; unique_id=&quot;10214&quot;&gt;&lt;property id=&quot;20148&quot; value=&quot;5&quot;/&gt;&lt;property id=&quot;20300&quot; value=&quot;Slide 2 - &amp;quot;Solving Rectilinear Problems&amp;quot;&quot;/&gt;&lt;property id=&quot;20307&quot; value=&quot;315&quot;/&gt;&lt;/object&gt;&lt;object type=&quot;3&quot; unique_id=&quot;10215&quot;&gt;&lt;property id=&quot;20148&quot; value=&quot;5&quot;/&gt;&lt;property id=&quot;20300&quot; value=&quot;Slide 3 - &amp;quot;Solving Rectilinear Problems&amp;quot;&quot;/&gt;&lt;property id=&quot;20307&quot; value=&quot;317&quot;/&gt;&lt;/object&gt;&lt;object type=&quot;3&quot; unique_id=&quot;10216&quot;&gt;&lt;property id=&quot;20148&quot; value=&quot;5&quot;/&gt;&lt;property id=&quot;20300&quot; value=&quot;Slide 4 - &amp;quot;Solving Rectilinear Problems&amp;quot;&quot;/&gt;&lt;property id=&quot;20307&quot; value=&quot;316&quot;/&gt;&lt;/object&gt;&lt;object type=&quot;3&quot; unique_id=&quot;10217&quot;&gt;&lt;property id=&quot;20148&quot; value=&quot;5&quot;/&gt;&lt;property id=&quot;20300&quot; value=&quot;Slide 5 - &amp;quot;Example 2.2-1&amp;quot;&quot;/&gt;&lt;property id=&quot;20307&quot; value=&quot;265&quot;/&gt;&lt;/object&gt;&lt;object type=&quot;3&quot; unique_id=&quot;10218&quot;&gt;&lt;property id=&quot;20148&quot; value=&quot;5&quot;/&gt;&lt;property id=&quot;20300&quot; value=&quot;Slide 6 - &amp;quot;Example 2.2-1&amp;quot;&quot;/&gt;&lt;property id=&quot;20307&quot; value=&quot;375&quot;/&gt;&lt;/object&gt;&lt;object type=&quot;3&quot; unique_id=&quot;10219&quot;&gt;&lt;property id=&quot;20148&quot; value=&quot;5&quot;/&gt;&lt;property id=&quot;20300&quot; value=&quot;Slide 7 - &amp;quot;Example 2.2-1&amp;quot;&quot;/&gt;&lt;property id=&quot;20307&quot; value=&quot;379&quot;/&gt;&lt;/object&gt;&lt;object type=&quot;3&quot; unique_id=&quot;10220&quot;&gt;&lt;property id=&quot;20148&quot; value=&quot;5&quot;/&gt;&lt;property id=&quot;20300&quot; value=&quot;Slide 8 - &amp;quot;Example 2.2-1&amp;quot;&quot;/&gt;&lt;property id=&quot;20307&quot; value=&quot;380&quot;/&gt;&lt;/object&gt;&lt;object type=&quot;3&quot; unique_id=&quot;10221&quot;&gt;&lt;property id=&quot;20148&quot; value=&quot;5&quot;/&gt;&lt;property id=&quot;20300&quot; value=&quot;Slide 9 - &amp;quot;Example 2.2-1&amp;quot;&quot;/&gt;&lt;property id=&quot;20307&quot; value=&quot;267&quot;/&gt;&lt;/object&gt;&lt;object type=&quot;3&quot; unique_id=&quot;10222&quot;&gt;&lt;property id=&quot;20148&quot; value=&quot;5&quot;/&gt;&lt;property id=&quot;20300&quot; value=&quot;Slide 10 - &amp;quot;Example 2.2-1&amp;quot;&quot;/&gt;&lt;property id=&quot;20307&quot; value=&quot;376&quot;/&gt;&lt;/object&gt;&lt;object type=&quot;3&quot; unique_id=&quot;10223&quot;&gt;&lt;property id=&quot;20148&quot; value=&quot;5&quot;/&gt;&lt;property id=&quot;20300&quot; value=&quot;Slide 11 - &amp;quot;Example 2.2-1&amp;quot;&quot;/&gt;&lt;property id=&quot;20307&quot; value=&quot;268&quot;/&gt;&lt;/object&gt;&lt;object type=&quot;3&quot; unique_id=&quot;10224&quot;&gt;&lt;property id=&quot;20148&quot; value=&quot;5&quot;/&gt;&lt;property id=&quot;20300&quot; value=&quot;Slide 12 - &amp;quot;Example 2.2-1&amp;quot;&quot;/&gt;&lt;property id=&quot;20307&quot; value=&quot;377&quot;/&gt;&lt;/object&gt;&lt;object type=&quot;3&quot; unique_id=&quot;10225&quot;&gt;&lt;property id=&quot;20148&quot; value=&quot;5&quot;/&gt;&lt;property id=&quot;20300&quot; value=&quot;Slide 13 - &amp;quot;Example 2.2-1&amp;quot;&quot;/&gt;&lt;property id=&quot;20307&quot; value=&quot;269&quot;/&gt;&lt;/object&gt;&lt;object type=&quot;3&quot; unique_id=&quot;10226&quot;&gt;&lt;property id=&quot;20148&quot; value=&quot;5&quot;/&gt;&lt;property id=&quot;20300&quot; value=&quot;Slide 14 - &amp;quot;Example 2.2-1&amp;quot;&quot;/&gt;&lt;property id=&quot;20307&quot; value=&quot;378&quot;/&gt;&lt;/object&gt;&lt;object type=&quot;3&quot; unique_id=&quot;10227&quot;&gt;&lt;property id=&quot;20148&quot; value=&quot;5&quot;/&gt;&lt;property id=&quot;20300&quot; value=&quot;Slide 15 - &amp;quot;Example 2.2-1&amp;quot;&quot;/&gt;&lt;property id=&quot;20307&quot; value=&quot;381&quot;/&gt;&lt;/object&gt;&lt;object type=&quot;3&quot; unique_id=&quot;10228&quot;&gt;&lt;property id=&quot;20148&quot; value=&quot;5&quot;/&gt;&lt;property id=&quot;20300&quot; value=&quot;Slide 16 - &amp;quot;Example 2.2-1&amp;quot;&quot;/&gt;&lt;property id=&quot;20307&quot; value=&quot;382&quot;/&gt;&lt;/object&gt;&lt;object type=&quot;3&quot; unique_id=&quot;10229&quot;&gt;&lt;property id=&quot;20148&quot; value=&quot;5&quot;/&gt;&lt;property id=&quot;20300&quot; value=&quot;Slide 17 - &amp;quot;Examples Problems&amp;quot;&quot;/&gt;&lt;property id=&quot;20307&quot; value=&quot;277&quot;/&gt;&lt;/object&gt;&lt;/object&gt;&lt;object type=&quot;8&quot; unique_id=&quot;1024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Watermark">
  <a:themeElements>
    <a:clrScheme name="Watermark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CCCFF"/>
      </a:accent1>
      <a:accent2>
        <a:srgbClr val="D9D8EC"/>
      </a:accent2>
      <a:accent3>
        <a:srgbClr val="FFFFFF"/>
      </a:accent3>
      <a:accent4>
        <a:srgbClr val="000000"/>
      </a:accent4>
      <a:accent5>
        <a:srgbClr val="E2E2FF"/>
      </a:accent5>
      <a:accent6>
        <a:srgbClr val="C4C4D6"/>
      </a:accent6>
      <a:hlink>
        <a:srgbClr val="6767FF"/>
      </a:hlink>
      <a:folHlink>
        <a:srgbClr val="9933FF"/>
      </a:folHlink>
    </a:clrScheme>
    <a:fontScheme name="Watermark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8575" cap="flat" cmpd="sng" algn="ctr">
          <a:solidFill>
            <a:schemeClr val="tx1"/>
          </a:solidFill>
          <a:prstDash val="solid"/>
          <a:round/>
          <a:headEnd type="none" w="med" len="med"/>
          <a:tailEnd type="triangle" w="med" len="lg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12" charset="0"/>
          </a:defRPr>
        </a:defPPr>
      </a:lstStyle>
    </a:lnDef>
  </a:objectDefaults>
  <a:extraClrSchemeLst>
    <a:extraClrScheme>
      <a:clrScheme name="Watermark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CCFF"/>
        </a:accent1>
        <a:accent2>
          <a:srgbClr val="D9D8E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C4C4D6"/>
        </a:accent6>
        <a:hlink>
          <a:srgbClr val="6767FF"/>
        </a:hlink>
        <a:folHlink>
          <a:srgbClr val="9933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2">
        <a:dk1>
          <a:srgbClr val="000000"/>
        </a:dk1>
        <a:lt1>
          <a:srgbClr val="FFFFFF"/>
        </a:lt1>
        <a:dk2>
          <a:srgbClr val="666633"/>
        </a:dk2>
        <a:lt2>
          <a:srgbClr val="5F5F5F"/>
        </a:lt2>
        <a:accent1>
          <a:srgbClr val="FFCC00"/>
        </a:accent1>
        <a:accent2>
          <a:srgbClr val="EFF0B2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D9D9A1"/>
        </a:accent6>
        <a:hlink>
          <a:srgbClr val="808000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3">
        <a:dk1>
          <a:srgbClr val="000000"/>
        </a:dk1>
        <a:lt1>
          <a:srgbClr val="FFFFFF"/>
        </a:lt1>
        <a:dk2>
          <a:srgbClr val="000000"/>
        </a:dk2>
        <a:lt2>
          <a:srgbClr val="666699"/>
        </a:lt2>
        <a:accent1>
          <a:srgbClr val="9BB0CB"/>
        </a:accent1>
        <a:accent2>
          <a:srgbClr val="D1E0CE"/>
        </a:accent2>
        <a:accent3>
          <a:srgbClr val="FFFFFF"/>
        </a:accent3>
        <a:accent4>
          <a:srgbClr val="000000"/>
        </a:accent4>
        <a:accent5>
          <a:srgbClr val="CBD4E2"/>
        </a:accent5>
        <a:accent6>
          <a:srgbClr val="BDCBBA"/>
        </a:accent6>
        <a:hlink>
          <a:srgbClr val="8EA642"/>
        </a:hlink>
        <a:folHlink>
          <a:srgbClr val="CC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atermark 4">
        <a:dk1>
          <a:srgbClr val="333300"/>
        </a:dk1>
        <a:lt1>
          <a:srgbClr val="FFFFCC"/>
        </a:lt1>
        <a:dk2>
          <a:srgbClr val="336600"/>
        </a:dk2>
        <a:lt2>
          <a:srgbClr val="FFFFCC"/>
        </a:lt2>
        <a:accent1>
          <a:srgbClr val="99CC00"/>
        </a:accent1>
        <a:accent2>
          <a:srgbClr val="669900"/>
        </a:accent2>
        <a:accent3>
          <a:srgbClr val="ADB8AA"/>
        </a:accent3>
        <a:accent4>
          <a:srgbClr val="DADAAE"/>
        </a:accent4>
        <a:accent5>
          <a:srgbClr val="CAE2AA"/>
        </a:accent5>
        <a:accent6>
          <a:srgbClr val="5C8A00"/>
        </a:accent6>
        <a:hlink>
          <a:srgbClr val="CC9900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5">
        <a:dk1>
          <a:srgbClr val="424458"/>
        </a:dk1>
        <a:lt1>
          <a:srgbClr val="FFFFFF"/>
        </a:lt1>
        <a:dk2>
          <a:srgbClr val="004A48"/>
        </a:dk2>
        <a:lt2>
          <a:srgbClr val="FFFFFF"/>
        </a:lt2>
        <a:accent1>
          <a:srgbClr val="83B200"/>
        </a:accent1>
        <a:accent2>
          <a:srgbClr val="006260"/>
        </a:accent2>
        <a:accent3>
          <a:srgbClr val="AAB1B1"/>
        </a:accent3>
        <a:accent4>
          <a:srgbClr val="DADADA"/>
        </a:accent4>
        <a:accent5>
          <a:srgbClr val="C1D5AA"/>
        </a:accent5>
        <a:accent6>
          <a:srgbClr val="005856"/>
        </a:accent6>
        <a:hlink>
          <a:srgbClr val="6666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6">
        <a:dk1>
          <a:srgbClr val="000000"/>
        </a:dk1>
        <a:lt1>
          <a:srgbClr val="FFFFFF"/>
        </a:lt1>
        <a:dk2>
          <a:srgbClr val="1C2046"/>
        </a:dk2>
        <a:lt2>
          <a:srgbClr val="FFFFFF"/>
        </a:lt2>
        <a:accent1>
          <a:srgbClr val="00CCFF"/>
        </a:accent1>
        <a:accent2>
          <a:srgbClr val="2D226E"/>
        </a:accent2>
        <a:accent3>
          <a:srgbClr val="ABABB0"/>
        </a:accent3>
        <a:accent4>
          <a:srgbClr val="DADADA"/>
        </a:accent4>
        <a:accent5>
          <a:srgbClr val="AAE2FF"/>
        </a:accent5>
        <a:accent6>
          <a:srgbClr val="281E63"/>
        </a:accent6>
        <a:hlink>
          <a:srgbClr val="666699"/>
        </a:hlink>
        <a:folHlink>
          <a:srgbClr val="99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7">
        <a:dk1>
          <a:srgbClr val="424458"/>
        </a:dk1>
        <a:lt1>
          <a:srgbClr val="FFFFFF"/>
        </a:lt1>
        <a:dk2>
          <a:srgbClr val="000066"/>
        </a:dk2>
        <a:lt2>
          <a:srgbClr val="FFFFFF"/>
        </a:lt2>
        <a:accent1>
          <a:srgbClr val="6666FF"/>
        </a:accent1>
        <a:accent2>
          <a:srgbClr val="333399"/>
        </a:accent2>
        <a:accent3>
          <a:srgbClr val="AAAAB8"/>
        </a:accent3>
        <a:accent4>
          <a:srgbClr val="DADADA"/>
        </a:accent4>
        <a:accent5>
          <a:srgbClr val="B8B8FF"/>
        </a:accent5>
        <a:accent6>
          <a:srgbClr val="2D2D8A"/>
        </a:accent6>
        <a:hlink>
          <a:srgbClr val="FF9900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8">
        <a:dk1>
          <a:srgbClr val="1C1C1C"/>
        </a:dk1>
        <a:lt1>
          <a:srgbClr val="FFFFCC"/>
        </a:lt1>
        <a:dk2>
          <a:srgbClr val="390B20"/>
        </a:dk2>
        <a:lt2>
          <a:srgbClr val="FFFFCC"/>
        </a:lt2>
        <a:accent1>
          <a:srgbClr val="FF916F"/>
        </a:accent1>
        <a:accent2>
          <a:srgbClr val="561450"/>
        </a:accent2>
        <a:accent3>
          <a:srgbClr val="AEAAAB"/>
        </a:accent3>
        <a:accent4>
          <a:srgbClr val="DADAAE"/>
        </a:accent4>
        <a:accent5>
          <a:srgbClr val="FFC7BB"/>
        </a:accent5>
        <a:accent6>
          <a:srgbClr val="4D1148"/>
        </a:accent6>
        <a:hlink>
          <a:srgbClr val="637D95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atermark 9">
        <a:dk1>
          <a:srgbClr val="4C0000"/>
        </a:dk1>
        <a:lt1>
          <a:srgbClr val="FFFFFF"/>
        </a:lt1>
        <a:dk2>
          <a:srgbClr val="722104"/>
        </a:dk2>
        <a:lt2>
          <a:srgbClr val="FFFFFF"/>
        </a:lt2>
        <a:accent1>
          <a:srgbClr val="CC6600"/>
        </a:accent1>
        <a:accent2>
          <a:srgbClr val="8A2E00"/>
        </a:accent2>
        <a:accent3>
          <a:srgbClr val="BCABAA"/>
        </a:accent3>
        <a:accent4>
          <a:srgbClr val="DADADA"/>
        </a:accent4>
        <a:accent5>
          <a:srgbClr val="E2B8AA"/>
        </a:accent5>
        <a:accent6>
          <a:srgbClr val="7D2900"/>
        </a:accent6>
        <a:hlink>
          <a:srgbClr val="FFCC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970</TotalTime>
  <Words>273</Words>
  <Application>Microsoft Office PowerPoint</Application>
  <PresentationFormat>On-screen Show (4:3)</PresentationFormat>
  <Paragraphs>113</Paragraphs>
  <Slides>17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9" baseType="lpstr">
      <vt:lpstr>Watermark</vt:lpstr>
      <vt:lpstr>Equation</vt:lpstr>
      <vt:lpstr>Conceptual Dynamics </vt:lpstr>
      <vt:lpstr>Solving Rectilinear Problems</vt:lpstr>
      <vt:lpstr>Solving Rectilinear Problems</vt:lpstr>
      <vt:lpstr>Solving Rectilinear Problems</vt:lpstr>
      <vt:lpstr>Example 2.2-1</vt:lpstr>
      <vt:lpstr>Example 2.2-1</vt:lpstr>
      <vt:lpstr>Example 2.2-1</vt:lpstr>
      <vt:lpstr>Example 2.2-1</vt:lpstr>
      <vt:lpstr>Example 2.2-1</vt:lpstr>
      <vt:lpstr>Example 2.2-1</vt:lpstr>
      <vt:lpstr>Example 2.2-1</vt:lpstr>
      <vt:lpstr>Example 2.2-1</vt:lpstr>
      <vt:lpstr>Example 2.2-1</vt:lpstr>
      <vt:lpstr>Example 2.2-1</vt:lpstr>
      <vt:lpstr>Example 2.2-1</vt:lpstr>
      <vt:lpstr>Example 2.2-1</vt:lpstr>
      <vt:lpstr>Examples Problems</vt:lpstr>
    </vt:vector>
  </TitlesOfParts>
  <Company>University of Detroit Mercy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Kinetics of Rigid Bodies</dc:title>
  <dc:creator>UDM</dc:creator>
  <cp:lastModifiedBy>Kirstie</cp:lastModifiedBy>
  <cp:revision>99</cp:revision>
  <dcterms:created xsi:type="dcterms:W3CDTF">2011-01-12T17:18:38Z</dcterms:created>
  <dcterms:modified xsi:type="dcterms:W3CDTF">2015-01-07T17:53:20Z</dcterms:modified>
</cp:coreProperties>
</file>