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sldIdLst>
    <p:sldId id="256" r:id="rId2"/>
    <p:sldId id="315" r:id="rId3"/>
    <p:sldId id="317" r:id="rId4"/>
    <p:sldId id="316" r:id="rId5"/>
    <p:sldId id="265" r:id="rId6"/>
    <p:sldId id="375" r:id="rId7"/>
    <p:sldId id="379" r:id="rId8"/>
    <p:sldId id="380" r:id="rId9"/>
    <p:sldId id="267" r:id="rId10"/>
    <p:sldId id="376" r:id="rId11"/>
    <p:sldId id="268" r:id="rId12"/>
    <p:sldId id="377" r:id="rId13"/>
    <p:sldId id="269" r:id="rId14"/>
    <p:sldId id="378" r:id="rId15"/>
    <p:sldId id="381" r:id="rId16"/>
    <p:sldId id="382" r:id="rId17"/>
    <p:sldId id="277" r:id="rId18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2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2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2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2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16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20.wmf"/><Relationship Id="rId4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20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23.wmf"/><Relationship Id="rId4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23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26.wmf"/><Relationship Id="rId4" Type="http://schemas.openxmlformats.org/officeDocument/2006/relationships/image" Target="../media/image1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26.wmf"/><Relationship Id="rId4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5.wmf"/><Relationship Id="rId4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5.wmf"/><Relationship Id="rId5" Type="http://schemas.openxmlformats.org/officeDocument/2006/relationships/image" Target="../media/image16.wmf"/><Relationship Id="rId4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7.wmf"/><Relationship Id="rId4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7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123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400">
                <a:latin typeface="Times New Roman" pitchFamily="-112" charset="0"/>
              </a:endParaRPr>
            </a:p>
          </p:txBody>
        </p:sp>
        <p:sp>
          <p:nvSpPr>
            <p:cNvPr id="5124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400">
                <a:latin typeface="Times New Roman" pitchFamily="-112" charset="0"/>
              </a:endParaRPr>
            </a:p>
          </p:txBody>
        </p:sp>
        <p:sp>
          <p:nvSpPr>
            <p:cNvPr id="5125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400">
                <a:latin typeface="Times New Roman" pitchFamily="-112" charset="0"/>
              </a:endParaRPr>
            </a:p>
          </p:txBody>
        </p:sp>
        <p:sp>
          <p:nvSpPr>
            <p:cNvPr id="5126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400">
                <a:latin typeface="Times New Roman" pitchFamily="-112" charset="0"/>
              </a:endParaRPr>
            </a:p>
          </p:txBody>
        </p:sp>
        <p:sp>
          <p:nvSpPr>
            <p:cNvPr id="5127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400">
                <a:latin typeface="Times New Roman" pitchFamily="-112" charset="0"/>
              </a:endParaRPr>
            </a:p>
          </p:txBody>
        </p:sp>
        <p:sp>
          <p:nvSpPr>
            <p:cNvPr id="5128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400">
                <a:latin typeface="Times New Roman" pitchFamily="-112" charset="0"/>
              </a:endParaRPr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3739F1C-529E-E243-86D1-A8B8F2EC677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-112" charset="2"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7509BDE-9333-304A-A1CB-AD4B7DDC2F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354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354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12988C1-473C-434C-8938-04197AD878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670D7F-C0CF-1D46-9A87-3089A8F8EA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1E1886B-947C-3145-87CD-61C7BE868E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5588"/>
            <a:ext cx="4038600" cy="5103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5588"/>
            <a:ext cx="4038600" cy="5103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E706C5B-45DF-FA46-B89D-30272CFCBE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0CC11F7-7A07-DE44-BD19-22C2FB5D73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86603D5-47E2-554E-ADF2-925C892FBA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64FBF0A-B395-414B-8BC8-4D603824AD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4CBB1E-964E-DF45-81BF-E083759126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1C239D-F8E5-0F4D-9251-DA14844D9D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409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400">
                <a:latin typeface="Times New Roman" pitchFamily="-112" charset="0"/>
              </a:endParaRPr>
            </a:p>
          </p:txBody>
        </p:sp>
        <p:sp>
          <p:nvSpPr>
            <p:cNvPr id="410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400">
                <a:latin typeface="Times New Roman" pitchFamily="-112" charset="0"/>
              </a:endParaRPr>
            </a:p>
          </p:txBody>
        </p:sp>
        <p:sp>
          <p:nvSpPr>
            <p:cNvPr id="410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400">
                <a:latin typeface="Times New Roman" pitchFamily="-112" charset="0"/>
              </a:endParaRPr>
            </a:p>
          </p:txBody>
        </p:sp>
        <p:sp>
          <p:nvSpPr>
            <p:cNvPr id="410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400">
                <a:latin typeface="Times New Roman" pitchFamily="-112" charset="0"/>
              </a:endParaRPr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2400">
                <a:latin typeface="Times New Roman" pitchFamily="-112" charset="0"/>
              </a:endParaRPr>
            </a:p>
          </p:txBody>
        </p:sp>
      </p:grp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5588"/>
            <a:ext cx="8229600" cy="510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D2AB703A-B19C-BF4C-9234-6DC42C6F87A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pitchFamily="-112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pitchFamily="-112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pitchFamily="-112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pitchFamily="-11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-11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-112" charset="2"/>
        <a:buChar char="¡"/>
        <a:defRPr sz="27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-112" charset="2"/>
        <a:buChar char="l"/>
        <a:defRPr sz="23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-112" charset="2"/>
        <a:buChar char="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-112" charset="2"/>
        <a:buChar char="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-112" charset="2"/>
        <a:buChar char="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-112" charset="2"/>
        <a:buChar char="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-112" charset="2"/>
        <a:buChar char="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13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1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4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1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13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5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60.bin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13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13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6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27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68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13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13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13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Conceptual Dynamics</a:t>
            </a:r>
            <a:r>
              <a:rPr lang="en-US" dirty="0"/>
              <a:t/>
            </a:r>
            <a:br>
              <a:rPr lang="en-US" dirty="0"/>
            </a:br>
            <a:endParaRPr lang="en-US" sz="3600" b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2531706"/>
          </a:xfrm>
        </p:spPr>
        <p:txBody>
          <a:bodyPr/>
          <a:lstStyle/>
          <a:p>
            <a:r>
              <a:rPr lang="en-US" u="sng" dirty="0" smtClean="0"/>
              <a:t>Part II: Kinematics</a:t>
            </a:r>
          </a:p>
          <a:p>
            <a:r>
              <a:rPr lang="en-US" dirty="0" smtClean="0"/>
              <a:t>Chapter 2 </a:t>
            </a:r>
          </a:p>
          <a:p>
            <a:r>
              <a:rPr lang="en-US" dirty="0" smtClean="0"/>
              <a:t>Kinematics of Particles</a:t>
            </a:r>
          </a:p>
          <a:p>
            <a:r>
              <a:rPr lang="en-US" dirty="0" smtClean="0"/>
              <a:t>Rectilinear Motion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Solving Rectilinear Problems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Example 2.2-1</a:t>
            </a:r>
            <a:endParaRPr lang="en-US" sz="3400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62125"/>
            <a:ext cx="7772400" cy="4929188"/>
          </a:xfrm>
        </p:spPr>
        <p:txBody>
          <a:bodyPr/>
          <a:lstStyle/>
          <a:p>
            <a:r>
              <a:rPr lang="en-US" u="sng"/>
              <a:t>Given:</a:t>
            </a:r>
            <a:r>
              <a:rPr lang="en-US"/>
              <a:t> Acceleration </a:t>
            </a:r>
            <a:r>
              <a:rPr lang="en-US" i="1">
                <a:latin typeface="Times New Roman" pitchFamily="-112" charset="0"/>
              </a:rPr>
              <a:t>a</a:t>
            </a:r>
            <a:r>
              <a:rPr lang="en-US"/>
              <a:t>(</a:t>
            </a:r>
            <a:r>
              <a:rPr lang="en-US" i="1">
                <a:latin typeface="Times New Roman" pitchFamily="-112" charset="0"/>
              </a:rPr>
              <a:t>t</a:t>
            </a:r>
            <a:r>
              <a:rPr lang="en-US"/>
              <a:t>)</a:t>
            </a:r>
          </a:p>
          <a:p>
            <a:r>
              <a:rPr lang="en-US" u="sng"/>
              <a:t>Find:</a:t>
            </a:r>
            <a:r>
              <a:rPr lang="en-US"/>
              <a:t> Velocity </a:t>
            </a:r>
            <a:r>
              <a:rPr lang="en-US" i="1">
                <a:latin typeface="Times New Roman" pitchFamily="-112" charset="0"/>
              </a:rPr>
              <a:t>v</a:t>
            </a:r>
            <a:r>
              <a:rPr lang="en-US"/>
              <a:t>(</a:t>
            </a:r>
            <a:r>
              <a:rPr lang="en-US" i="1">
                <a:latin typeface="Times New Roman" pitchFamily="-112" charset="0"/>
              </a:rPr>
              <a:t>t</a:t>
            </a:r>
            <a:r>
              <a:rPr lang="en-US"/>
              <a:t>)</a:t>
            </a:r>
          </a:p>
          <a:p>
            <a:endParaRPr lang="en-US"/>
          </a:p>
          <a:p>
            <a:r>
              <a:rPr lang="en-US" u="sng"/>
              <a:t>Equation?: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 u="sng"/>
              <a:t>Answer:</a:t>
            </a:r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5591175" y="1817688"/>
          <a:ext cx="185578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00" name="Equation" r:id="rId3" imgW="736560" imgH="203040" progId="Equation.3">
                  <p:embed/>
                </p:oleObj>
              </mc:Choice>
              <mc:Fallback>
                <p:oleObj name="Equation" r:id="rId3" imgW="73656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175" y="1817688"/>
                        <a:ext cx="1855788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4960938" y="3306763"/>
          <a:ext cx="125730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01" name="Equation" r:id="rId5" imgW="457200" imgH="393480" progId="Equation.3">
                  <p:embed/>
                </p:oleObj>
              </mc:Choice>
              <mc:Fallback>
                <p:oleObj name="Equation" r:id="rId5" imgW="45720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3306763"/>
                        <a:ext cx="1257300" cy="10779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3430588" y="3297238"/>
          <a:ext cx="1185862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02" name="Equation" r:id="rId7" imgW="431640" imgH="393480" progId="Equation.3">
                  <p:embed/>
                </p:oleObj>
              </mc:Choice>
              <mc:Fallback>
                <p:oleObj name="Equation" r:id="rId7" imgW="43164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0588" y="3297238"/>
                        <a:ext cx="1185862" cy="10779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6567488" y="3600450"/>
          <a:ext cx="16811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03" name="Equation" r:id="rId9" imgW="672840" imgH="203040" progId="Equation.3">
                  <p:embed/>
                </p:oleObj>
              </mc:Choice>
              <mc:Fallback>
                <p:oleObj name="Equation" r:id="rId9" imgW="67284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488" y="3600450"/>
                        <a:ext cx="1681162" cy="5080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8" name="Oval 8"/>
          <p:cNvSpPr>
            <a:spLocks noChangeArrowheads="1"/>
          </p:cNvSpPr>
          <p:nvPr/>
        </p:nvSpPr>
        <p:spPr bwMode="auto">
          <a:xfrm>
            <a:off x="4837113" y="3068638"/>
            <a:ext cx="1476375" cy="14763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1449" name="Object 9"/>
          <p:cNvGraphicFramePr>
            <a:graphicFrameLocks noChangeAspect="1"/>
          </p:cNvGraphicFramePr>
          <p:nvPr/>
        </p:nvGraphicFramePr>
        <p:xfrm>
          <a:off x="1084263" y="5348288"/>
          <a:ext cx="43942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04" name="Equation" r:id="rId11" imgW="1600200" imgH="482400" progId="Equation.3">
                  <p:embed/>
                </p:oleObj>
              </mc:Choice>
              <mc:Fallback>
                <p:oleObj name="Equation" r:id="rId11" imgW="1600200" imgH="482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263" y="5348288"/>
                        <a:ext cx="4394200" cy="13208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9C593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50" name="Object 10"/>
          <p:cNvGraphicFramePr>
            <a:graphicFrameLocks noChangeAspect="1"/>
          </p:cNvGraphicFramePr>
          <p:nvPr/>
        </p:nvGraphicFramePr>
        <p:xfrm>
          <a:off x="6242050" y="5422900"/>
          <a:ext cx="233680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05" name="Equation" r:id="rId13" imgW="850680" imgH="393480" progId="Equation.3">
                  <p:embed/>
                </p:oleObj>
              </mc:Choice>
              <mc:Fallback>
                <p:oleObj name="Equation" r:id="rId13" imgW="85068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2050" y="5422900"/>
                        <a:ext cx="2336800" cy="10779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9C593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Example 2.2-1</a:t>
            </a:r>
            <a:endParaRPr lang="en-US" sz="340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62125"/>
            <a:ext cx="7772400" cy="4929188"/>
          </a:xfrm>
        </p:spPr>
        <p:txBody>
          <a:bodyPr/>
          <a:lstStyle/>
          <a:p>
            <a:r>
              <a:rPr lang="en-US" u="sng"/>
              <a:t>Given:</a:t>
            </a:r>
            <a:r>
              <a:rPr lang="en-US"/>
              <a:t> Position </a:t>
            </a:r>
            <a:r>
              <a:rPr lang="en-US" i="1">
                <a:latin typeface="Times New Roman" pitchFamily="-112" charset="0"/>
              </a:rPr>
              <a:t>s</a:t>
            </a:r>
            <a:r>
              <a:rPr lang="en-US"/>
              <a:t>(</a:t>
            </a:r>
            <a:r>
              <a:rPr lang="en-US" i="1">
                <a:latin typeface="Times New Roman" pitchFamily="-112" charset="0"/>
              </a:rPr>
              <a:t>t</a:t>
            </a:r>
            <a:r>
              <a:rPr lang="en-US"/>
              <a:t>)</a:t>
            </a:r>
          </a:p>
          <a:p>
            <a:r>
              <a:rPr lang="en-US" u="sng"/>
              <a:t>Find:</a:t>
            </a:r>
            <a:r>
              <a:rPr lang="en-US"/>
              <a:t> Acceleration </a:t>
            </a:r>
            <a:r>
              <a:rPr lang="en-US" i="1">
                <a:latin typeface="Times New Roman" pitchFamily="-112" charset="0"/>
              </a:rPr>
              <a:t>a</a:t>
            </a:r>
            <a:r>
              <a:rPr lang="en-US"/>
              <a:t>(</a:t>
            </a:r>
            <a:r>
              <a:rPr lang="en-US" i="1">
                <a:latin typeface="Times New Roman" pitchFamily="-112" charset="0"/>
              </a:rPr>
              <a:t>t</a:t>
            </a:r>
            <a:r>
              <a:rPr lang="en-US"/>
              <a:t>)</a:t>
            </a:r>
          </a:p>
          <a:p>
            <a:endParaRPr lang="en-US"/>
          </a:p>
          <a:p>
            <a:r>
              <a:rPr lang="en-US" u="sng"/>
              <a:t>Equation?: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 u="sng"/>
              <a:t>Answer:</a:t>
            </a:r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5413375" y="1795463"/>
          <a:ext cx="201453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0" name="Equation" r:id="rId3" imgW="799920" imgH="203040" progId="Equation.3">
                  <p:embed/>
                </p:oleObj>
              </mc:Choice>
              <mc:Fallback>
                <p:oleObj name="Equation" r:id="rId3" imgW="79992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75" y="1795463"/>
                        <a:ext cx="2014538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4960938" y="3306763"/>
          <a:ext cx="125730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1" name="Equation" r:id="rId5" imgW="457200" imgH="393480" progId="Equation.3">
                  <p:embed/>
                </p:oleObj>
              </mc:Choice>
              <mc:Fallback>
                <p:oleObj name="Equation" r:id="rId5" imgW="4572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3306763"/>
                        <a:ext cx="1257300" cy="10779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3430588" y="3297238"/>
          <a:ext cx="1185862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2" name="Equation" r:id="rId7" imgW="431640" imgH="393480" progId="Equation.3">
                  <p:embed/>
                </p:oleObj>
              </mc:Choice>
              <mc:Fallback>
                <p:oleObj name="Equation" r:id="rId7" imgW="4316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0588" y="3297238"/>
                        <a:ext cx="1185862" cy="10779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6567488" y="3600450"/>
          <a:ext cx="16811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3" name="Equation" r:id="rId9" imgW="672840" imgH="203040" progId="Equation.3">
                  <p:embed/>
                </p:oleObj>
              </mc:Choice>
              <mc:Fallback>
                <p:oleObj name="Equation" r:id="rId9" imgW="67284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488" y="3600450"/>
                        <a:ext cx="1681162" cy="5080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Example 2.2-1</a:t>
            </a:r>
            <a:endParaRPr lang="en-US" sz="340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62125"/>
            <a:ext cx="7772400" cy="4929188"/>
          </a:xfrm>
        </p:spPr>
        <p:txBody>
          <a:bodyPr/>
          <a:lstStyle/>
          <a:p>
            <a:r>
              <a:rPr lang="en-US" u="sng"/>
              <a:t>Given:</a:t>
            </a:r>
            <a:r>
              <a:rPr lang="en-US"/>
              <a:t> Position </a:t>
            </a:r>
            <a:r>
              <a:rPr lang="en-US" i="1">
                <a:latin typeface="Times New Roman" pitchFamily="-112" charset="0"/>
              </a:rPr>
              <a:t>s</a:t>
            </a:r>
            <a:r>
              <a:rPr lang="en-US"/>
              <a:t>(</a:t>
            </a:r>
            <a:r>
              <a:rPr lang="en-US" i="1">
                <a:latin typeface="Times New Roman" pitchFamily="-112" charset="0"/>
              </a:rPr>
              <a:t>t</a:t>
            </a:r>
            <a:r>
              <a:rPr lang="en-US"/>
              <a:t>)</a:t>
            </a:r>
          </a:p>
          <a:p>
            <a:r>
              <a:rPr lang="en-US" u="sng"/>
              <a:t>Find:</a:t>
            </a:r>
            <a:r>
              <a:rPr lang="en-US"/>
              <a:t> Acceleration </a:t>
            </a:r>
            <a:r>
              <a:rPr lang="en-US" i="1">
                <a:latin typeface="Times New Roman" pitchFamily="-112" charset="0"/>
              </a:rPr>
              <a:t>a</a:t>
            </a:r>
            <a:r>
              <a:rPr lang="en-US"/>
              <a:t>(</a:t>
            </a:r>
            <a:r>
              <a:rPr lang="en-US" i="1">
                <a:latin typeface="Times New Roman" pitchFamily="-112" charset="0"/>
              </a:rPr>
              <a:t>t</a:t>
            </a:r>
            <a:r>
              <a:rPr lang="en-US"/>
              <a:t>)</a:t>
            </a:r>
          </a:p>
          <a:p>
            <a:endParaRPr lang="en-US"/>
          </a:p>
          <a:p>
            <a:r>
              <a:rPr lang="en-US" u="sng"/>
              <a:t>Equation?: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 u="sng"/>
              <a:t>Answer:</a:t>
            </a:r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5413375" y="1795463"/>
          <a:ext cx="201453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4" name="Equation" r:id="rId3" imgW="799920" imgH="203040" progId="Equation.3">
                  <p:embed/>
                </p:oleObj>
              </mc:Choice>
              <mc:Fallback>
                <p:oleObj name="Equation" r:id="rId3" imgW="79992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75" y="1795463"/>
                        <a:ext cx="2014538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4960938" y="3306763"/>
          <a:ext cx="125730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5" name="Equation" r:id="rId5" imgW="457200" imgH="393480" progId="Equation.3">
                  <p:embed/>
                </p:oleObj>
              </mc:Choice>
              <mc:Fallback>
                <p:oleObj name="Equation" r:id="rId5" imgW="45720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3306763"/>
                        <a:ext cx="1257300" cy="10779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3430588" y="3297238"/>
          <a:ext cx="1185862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6" name="Equation" r:id="rId7" imgW="431640" imgH="393480" progId="Equation.3">
                  <p:embed/>
                </p:oleObj>
              </mc:Choice>
              <mc:Fallback>
                <p:oleObj name="Equation" r:id="rId7" imgW="43164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0588" y="3297238"/>
                        <a:ext cx="1185862" cy="10779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6567488" y="3600450"/>
          <a:ext cx="16811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7" name="Equation" r:id="rId9" imgW="672840" imgH="203040" progId="Equation.3">
                  <p:embed/>
                </p:oleObj>
              </mc:Choice>
              <mc:Fallback>
                <p:oleObj name="Equation" r:id="rId9" imgW="67284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488" y="3600450"/>
                        <a:ext cx="1681162" cy="5080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2" name="Object 8"/>
          <p:cNvGraphicFramePr>
            <a:graphicFrameLocks noChangeAspect="1"/>
          </p:cNvGraphicFramePr>
          <p:nvPr/>
        </p:nvGraphicFramePr>
        <p:xfrm>
          <a:off x="617538" y="5435600"/>
          <a:ext cx="2860675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8" name="Equation" r:id="rId11" imgW="1041120" imgH="393480" progId="Equation.3">
                  <p:embed/>
                </p:oleObj>
              </mc:Choice>
              <mc:Fallback>
                <p:oleObj name="Equation" r:id="rId11" imgW="104112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8" y="5435600"/>
                        <a:ext cx="2860675" cy="10779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9C593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3" name="Object 9"/>
          <p:cNvGraphicFramePr>
            <a:graphicFrameLocks noChangeAspect="1"/>
          </p:cNvGraphicFramePr>
          <p:nvPr/>
        </p:nvGraphicFramePr>
        <p:xfrm>
          <a:off x="4321175" y="5380038"/>
          <a:ext cx="4568825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9" name="Equation" r:id="rId13" imgW="1663560" imgH="393480" progId="Equation.3">
                  <p:embed/>
                </p:oleObj>
              </mc:Choice>
              <mc:Fallback>
                <p:oleObj name="Equation" r:id="rId13" imgW="166356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175" y="5380038"/>
                        <a:ext cx="4568825" cy="1077912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9C593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270250" y="3068638"/>
            <a:ext cx="3043238" cy="1485900"/>
            <a:chOff x="2060" y="1933"/>
            <a:chExt cx="1917" cy="936"/>
          </a:xfrm>
        </p:grpSpPr>
        <p:sp>
          <p:nvSpPr>
            <p:cNvPr id="62475" name="Oval 11"/>
            <p:cNvSpPr>
              <a:spLocks noChangeArrowheads="1"/>
            </p:cNvSpPr>
            <p:nvPr/>
          </p:nvSpPr>
          <p:spPr bwMode="auto">
            <a:xfrm>
              <a:off x="3047" y="1933"/>
              <a:ext cx="930" cy="93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76" name="Oval 12"/>
            <p:cNvSpPr>
              <a:spLocks noChangeArrowheads="1"/>
            </p:cNvSpPr>
            <p:nvPr/>
          </p:nvSpPr>
          <p:spPr bwMode="auto">
            <a:xfrm>
              <a:off x="2060" y="1939"/>
              <a:ext cx="930" cy="93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Example 2.2-1</a:t>
            </a:r>
            <a:endParaRPr lang="en-US" sz="34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62125"/>
            <a:ext cx="7772400" cy="4929188"/>
          </a:xfrm>
        </p:spPr>
        <p:txBody>
          <a:bodyPr/>
          <a:lstStyle/>
          <a:p>
            <a:r>
              <a:rPr lang="en-US" u="sng"/>
              <a:t>Given:</a:t>
            </a:r>
            <a:r>
              <a:rPr lang="en-US"/>
              <a:t> Acceleration </a:t>
            </a:r>
            <a:r>
              <a:rPr lang="en-US" i="1">
                <a:latin typeface="Times New Roman" pitchFamily="-112" charset="0"/>
              </a:rPr>
              <a:t>a</a:t>
            </a:r>
            <a:r>
              <a:rPr lang="en-US"/>
              <a:t>(</a:t>
            </a:r>
            <a:r>
              <a:rPr lang="en-US" i="1">
                <a:latin typeface="Times New Roman" pitchFamily="-112" charset="0"/>
              </a:rPr>
              <a:t>s</a:t>
            </a:r>
            <a:r>
              <a:rPr lang="en-US"/>
              <a:t>)</a:t>
            </a:r>
          </a:p>
          <a:p>
            <a:r>
              <a:rPr lang="en-US" u="sng"/>
              <a:t>Find:</a:t>
            </a:r>
            <a:r>
              <a:rPr lang="en-US"/>
              <a:t> Velocity </a:t>
            </a:r>
            <a:r>
              <a:rPr lang="en-US" i="1">
                <a:latin typeface="Times New Roman" pitchFamily="-112" charset="0"/>
              </a:rPr>
              <a:t>v</a:t>
            </a:r>
            <a:r>
              <a:rPr lang="en-US"/>
              <a:t>(</a:t>
            </a:r>
            <a:r>
              <a:rPr lang="en-US" i="1">
                <a:latin typeface="Times New Roman" pitchFamily="-112" charset="0"/>
              </a:rPr>
              <a:t>s</a:t>
            </a:r>
            <a:r>
              <a:rPr lang="en-US"/>
              <a:t>)</a:t>
            </a:r>
          </a:p>
          <a:p>
            <a:endParaRPr lang="en-US"/>
          </a:p>
          <a:p>
            <a:r>
              <a:rPr lang="en-US" u="sng"/>
              <a:t>Equation?: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 u="sng"/>
              <a:t>Answer:</a:t>
            </a:r>
          </a:p>
        </p:txBody>
      </p:sp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5986463" y="1773238"/>
          <a:ext cx="1503362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4" name="Equation" r:id="rId3" imgW="596880" imgH="203040" progId="Equation.3">
                  <p:embed/>
                </p:oleObj>
              </mc:Choice>
              <mc:Fallback>
                <p:oleObj name="Equation" r:id="rId3" imgW="5968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6463" y="1773238"/>
                        <a:ext cx="1503362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4960938" y="3306763"/>
          <a:ext cx="125730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5" name="Equation" r:id="rId5" imgW="457200" imgH="393480" progId="Equation.3">
                  <p:embed/>
                </p:oleObj>
              </mc:Choice>
              <mc:Fallback>
                <p:oleObj name="Equation" r:id="rId5" imgW="4572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3306763"/>
                        <a:ext cx="1257300" cy="10779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3430588" y="3297238"/>
          <a:ext cx="1185862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6" name="Equation" r:id="rId7" imgW="431640" imgH="393480" progId="Equation.3">
                  <p:embed/>
                </p:oleObj>
              </mc:Choice>
              <mc:Fallback>
                <p:oleObj name="Equation" r:id="rId7" imgW="4316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0588" y="3297238"/>
                        <a:ext cx="1185862" cy="10779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5" name="Object 7"/>
          <p:cNvGraphicFramePr>
            <a:graphicFrameLocks noChangeAspect="1"/>
          </p:cNvGraphicFramePr>
          <p:nvPr/>
        </p:nvGraphicFramePr>
        <p:xfrm>
          <a:off x="6567488" y="3600450"/>
          <a:ext cx="16811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7" name="Equation" r:id="rId9" imgW="672840" imgH="203040" progId="Equation.3">
                  <p:embed/>
                </p:oleObj>
              </mc:Choice>
              <mc:Fallback>
                <p:oleObj name="Equation" r:id="rId9" imgW="67284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488" y="3600450"/>
                        <a:ext cx="1681162" cy="5080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Example 2.2-1</a:t>
            </a:r>
            <a:endParaRPr lang="en-US" sz="34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62125"/>
            <a:ext cx="7772400" cy="4929188"/>
          </a:xfrm>
        </p:spPr>
        <p:txBody>
          <a:bodyPr/>
          <a:lstStyle/>
          <a:p>
            <a:r>
              <a:rPr lang="en-US" u="sng"/>
              <a:t>Given:</a:t>
            </a:r>
            <a:r>
              <a:rPr lang="en-US"/>
              <a:t> Acceleration </a:t>
            </a:r>
            <a:r>
              <a:rPr lang="en-US" i="1">
                <a:latin typeface="Times New Roman" pitchFamily="-112" charset="0"/>
              </a:rPr>
              <a:t>a</a:t>
            </a:r>
            <a:r>
              <a:rPr lang="en-US"/>
              <a:t>(</a:t>
            </a:r>
            <a:r>
              <a:rPr lang="en-US" i="1">
                <a:latin typeface="Times New Roman" pitchFamily="-112" charset="0"/>
              </a:rPr>
              <a:t>s</a:t>
            </a:r>
            <a:r>
              <a:rPr lang="en-US"/>
              <a:t>)</a:t>
            </a:r>
          </a:p>
          <a:p>
            <a:r>
              <a:rPr lang="en-US" u="sng"/>
              <a:t>Find:</a:t>
            </a:r>
            <a:r>
              <a:rPr lang="en-US"/>
              <a:t> Velocity </a:t>
            </a:r>
            <a:r>
              <a:rPr lang="en-US" i="1">
                <a:latin typeface="Times New Roman" pitchFamily="-112" charset="0"/>
              </a:rPr>
              <a:t>v</a:t>
            </a:r>
            <a:r>
              <a:rPr lang="en-US"/>
              <a:t>(</a:t>
            </a:r>
            <a:r>
              <a:rPr lang="en-US" i="1">
                <a:latin typeface="Times New Roman" pitchFamily="-112" charset="0"/>
              </a:rPr>
              <a:t>s</a:t>
            </a:r>
            <a:r>
              <a:rPr lang="en-US"/>
              <a:t>)</a:t>
            </a:r>
          </a:p>
          <a:p>
            <a:endParaRPr lang="en-US"/>
          </a:p>
          <a:p>
            <a:r>
              <a:rPr lang="en-US" u="sng"/>
              <a:t>Equation?: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 u="sng"/>
              <a:t>Answer:</a:t>
            </a:r>
          </a:p>
        </p:txBody>
      </p:sp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5986463" y="1773238"/>
          <a:ext cx="1503362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48" name="Equation" r:id="rId3" imgW="596880" imgH="203040" progId="Equation.3">
                  <p:embed/>
                </p:oleObj>
              </mc:Choice>
              <mc:Fallback>
                <p:oleObj name="Equation" r:id="rId3" imgW="59688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6463" y="1773238"/>
                        <a:ext cx="1503362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4960938" y="3306763"/>
          <a:ext cx="125730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49" name="Equation" r:id="rId5" imgW="457200" imgH="393480" progId="Equation.3">
                  <p:embed/>
                </p:oleObj>
              </mc:Choice>
              <mc:Fallback>
                <p:oleObj name="Equation" r:id="rId5" imgW="45720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3306763"/>
                        <a:ext cx="1257300" cy="10779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3430588" y="3297238"/>
          <a:ext cx="1185862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50" name="Equation" r:id="rId7" imgW="431640" imgH="393480" progId="Equation.3">
                  <p:embed/>
                </p:oleObj>
              </mc:Choice>
              <mc:Fallback>
                <p:oleObj name="Equation" r:id="rId7" imgW="43164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0588" y="3297238"/>
                        <a:ext cx="1185862" cy="10779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5" name="Object 7"/>
          <p:cNvGraphicFramePr>
            <a:graphicFrameLocks noChangeAspect="1"/>
          </p:cNvGraphicFramePr>
          <p:nvPr/>
        </p:nvGraphicFramePr>
        <p:xfrm>
          <a:off x="6567488" y="3600450"/>
          <a:ext cx="16811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51" name="Equation" r:id="rId9" imgW="672840" imgH="203040" progId="Equation.3">
                  <p:embed/>
                </p:oleObj>
              </mc:Choice>
              <mc:Fallback>
                <p:oleObj name="Equation" r:id="rId9" imgW="67284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488" y="3600450"/>
                        <a:ext cx="1681162" cy="5080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6" name="Object 8"/>
          <p:cNvGraphicFramePr>
            <a:graphicFrameLocks noChangeAspect="1"/>
          </p:cNvGraphicFramePr>
          <p:nvPr/>
        </p:nvGraphicFramePr>
        <p:xfrm>
          <a:off x="1055688" y="5314950"/>
          <a:ext cx="4430712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52" name="Equation" r:id="rId11" imgW="1612800" imgH="482400" progId="Equation.3">
                  <p:embed/>
                </p:oleObj>
              </mc:Choice>
              <mc:Fallback>
                <p:oleObj name="Equation" r:id="rId11" imgW="1612800" imgH="482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5314950"/>
                        <a:ext cx="4430712" cy="13208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9C593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7" name="Object 9"/>
          <p:cNvGraphicFramePr>
            <a:graphicFrameLocks noChangeAspect="1"/>
          </p:cNvGraphicFramePr>
          <p:nvPr/>
        </p:nvGraphicFramePr>
        <p:xfrm>
          <a:off x="6326188" y="5321300"/>
          <a:ext cx="1989137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53" name="Equation" r:id="rId13" imgW="723600" imgH="419040" progId="Equation.3">
                  <p:embed/>
                </p:oleObj>
              </mc:Choice>
              <mc:Fallback>
                <p:oleObj name="Equation" r:id="rId13" imgW="723600" imgH="419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6188" y="5321300"/>
                        <a:ext cx="1989137" cy="11477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9C593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8" name="Oval 10"/>
          <p:cNvSpPr>
            <a:spLocks noChangeArrowheads="1"/>
          </p:cNvSpPr>
          <p:nvPr/>
        </p:nvSpPr>
        <p:spPr bwMode="auto">
          <a:xfrm>
            <a:off x="6335713" y="3387725"/>
            <a:ext cx="2092325" cy="84931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Example 2.2-1</a:t>
            </a:r>
            <a:endParaRPr lang="en-US" sz="34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62125"/>
            <a:ext cx="7772400" cy="4929188"/>
          </a:xfrm>
        </p:spPr>
        <p:txBody>
          <a:bodyPr/>
          <a:lstStyle/>
          <a:p>
            <a:r>
              <a:rPr lang="en-US" u="sng" dirty="0"/>
              <a:t>Given:</a:t>
            </a:r>
            <a:r>
              <a:rPr lang="en-US" dirty="0"/>
              <a:t> </a:t>
            </a:r>
            <a:r>
              <a:rPr lang="en-US" dirty="0" smtClean="0"/>
              <a:t>Velocity </a:t>
            </a:r>
            <a:r>
              <a:rPr lang="en-US" i="1" dirty="0" smtClean="0">
                <a:latin typeface="Times New Roman" pitchFamily="-112" charset="0"/>
              </a:rPr>
              <a:t>v</a:t>
            </a:r>
            <a:r>
              <a:rPr lang="en-US" dirty="0" smtClean="0"/>
              <a:t>(</a:t>
            </a:r>
            <a:r>
              <a:rPr lang="en-US" i="1" dirty="0" smtClean="0">
                <a:latin typeface="Times New Roman" pitchFamily="-112" charset="0"/>
              </a:rPr>
              <a:t>s</a:t>
            </a:r>
            <a:r>
              <a:rPr lang="en-US" dirty="0"/>
              <a:t>)</a:t>
            </a:r>
          </a:p>
          <a:p>
            <a:r>
              <a:rPr lang="en-US" u="sng" dirty="0"/>
              <a:t>Find:</a:t>
            </a:r>
            <a:r>
              <a:rPr lang="en-US" dirty="0"/>
              <a:t> </a:t>
            </a:r>
            <a:r>
              <a:rPr lang="en-US" dirty="0" smtClean="0"/>
              <a:t>Position </a:t>
            </a:r>
            <a:r>
              <a:rPr lang="en-US" i="1" dirty="0" smtClean="0">
                <a:latin typeface="Times New Roman" pitchFamily="-112" charset="0"/>
              </a:rPr>
              <a:t>s</a:t>
            </a:r>
            <a:r>
              <a:rPr lang="en-US" dirty="0" smtClean="0"/>
              <a:t>(</a:t>
            </a:r>
            <a:r>
              <a:rPr lang="en-US" i="1" dirty="0" smtClean="0">
                <a:latin typeface="Times New Roman" pitchFamily="-112" charset="0"/>
              </a:rPr>
              <a:t>t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  <a:p>
            <a:r>
              <a:rPr lang="en-US" u="sng" dirty="0"/>
              <a:t>Equation?: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u="sng" dirty="0"/>
              <a:t>Answer:</a:t>
            </a:r>
          </a:p>
        </p:txBody>
      </p:sp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5634038" y="1630363"/>
          <a:ext cx="1311275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8" name="Equation" r:id="rId3" imgW="520560" imgH="368280" progId="Equation.DSMT4">
                  <p:embed/>
                </p:oleObj>
              </mc:Choice>
              <mc:Fallback>
                <p:oleObj name="Equation" r:id="rId3" imgW="520560" imgH="3682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4038" y="1630363"/>
                        <a:ext cx="1311275" cy="93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4960938" y="3306763"/>
          <a:ext cx="125730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9" name="Equation" r:id="rId5" imgW="457200" imgH="393480" progId="Equation.3">
                  <p:embed/>
                </p:oleObj>
              </mc:Choice>
              <mc:Fallback>
                <p:oleObj name="Equation" r:id="rId5" imgW="4572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3306763"/>
                        <a:ext cx="1257300" cy="10779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3430588" y="3297238"/>
          <a:ext cx="1185862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40" name="Equation" r:id="rId7" imgW="431640" imgH="393480" progId="Equation.3">
                  <p:embed/>
                </p:oleObj>
              </mc:Choice>
              <mc:Fallback>
                <p:oleObj name="Equation" r:id="rId7" imgW="4316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0588" y="3297238"/>
                        <a:ext cx="1185862" cy="10779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5" name="Object 7"/>
          <p:cNvGraphicFramePr>
            <a:graphicFrameLocks noChangeAspect="1"/>
          </p:cNvGraphicFramePr>
          <p:nvPr/>
        </p:nvGraphicFramePr>
        <p:xfrm>
          <a:off x="6567488" y="3600450"/>
          <a:ext cx="16811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41" name="Equation" r:id="rId9" imgW="672840" imgH="203040" progId="Equation.3">
                  <p:embed/>
                </p:oleObj>
              </mc:Choice>
              <mc:Fallback>
                <p:oleObj name="Equation" r:id="rId9" imgW="67284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488" y="3600450"/>
                        <a:ext cx="1681162" cy="5080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Example 2.2-1</a:t>
            </a:r>
            <a:endParaRPr lang="en-US" sz="34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62125"/>
            <a:ext cx="7772400" cy="4929188"/>
          </a:xfrm>
        </p:spPr>
        <p:txBody>
          <a:bodyPr/>
          <a:lstStyle/>
          <a:p>
            <a:r>
              <a:rPr lang="en-US" u="sng" dirty="0"/>
              <a:t>Given:</a:t>
            </a:r>
            <a:r>
              <a:rPr lang="en-US" dirty="0"/>
              <a:t> </a:t>
            </a:r>
            <a:r>
              <a:rPr lang="en-US" dirty="0" smtClean="0"/>
              <a:t>Velocity </a:t>
            </a:r>
            <a:r>
              <a:rPr lang="en-US" i="1" dirty="0" smtClean="0">
                <a:latin typeface="Times New Roman" pitchFamily="-112" charset="0"/>
              </a:rPr>
              <a:t>v</a:t>
            </a:r>
            <a:r>
              <a:rPr lang="en-US" dirty="0" smtClean="0"/>
              <a:t>(</a:t>
            </a:r>
            <a:r>
              <a:rPr lang="en-US" i="1" dirty="0" smtClean="0">
                <a:latin typeface="Times New Roman" pitchFamily="-112" charset="0"/>
              </a:rPr>
              <a:t>s</a:t>
            </a:r>
            <a:r>
              <a:rPr lang="en-US" dirty="0"/>
              <a:t>)</a:t>
            </a:r>
          </a:p>
          <a:p>
            <a:r>
              <a:rPr lang="en-US" u="sng" dirty="0"/>
              <a:t>Find:</a:t>
            </a:r>
            <a:r>
              <a:rPr lang="en-US" dirty="0"/>
              <a:t> </a:t>
            </a:r>
            <a:r>
              <a:rPr lang="en-US" dirty="0" smtClean="0"/>
              <a:t>Position </a:t>
            </a:r>
            <a:r>
              <a:rPr lang="en-US" i="1" dirty="0" smtClean="0">
                <a:latin typeface="Times New Roman" pitchFamily="-112" charset="0"/>
              </a:rPr>
              <a:t>s</a:t>
            </a:r>
            <a:r>
              <a:rPr lang="en-US" dirty="0" smtClean="0"/>
              <a:t>(</a:t>
            </a:r>
            <a:r>
              <a:rPr lang="en-US" i="1" dirty="0" smtClean="0">
                <a:latin typeface="Times New Roman" pitchFamily="-112" charset="0"/>
              </a:rPr>
              <a:t>t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  <a:p>
            <a:r>
              <a:rPr lang="en-US" u="sng" dirty="0"/>
              <a:t>Equation?: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u="sng" dirty="0"/>
              <a:t>Answer:</a:t>
            </a:r>
          </a:p>
        </p:txBody>
      </p:sp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4960938" y="3306763"/>
          <a:ext cx="125730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66" name="Equation" r:id="rId3" imgW="457200" imgH="393480" progId="Equation.3">
                  <p:embed/>
                </p:oleObj>
              </mc:Choice>
              <mc:Fallback>
                <p:oleObj name="Equation" r:id="rId3" imgW="4572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3306763"/>
                        <a:ext cx="1257300" cy="10779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3430588" y="3297238"/>
          <a:ext cx="1185862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67" name="Equation" r:id="rId5" imgW="431640" imgH="393480" progId="Equation.3">
                  <p:embed/>
                </p:oleObj>
              </mc:Choice>
              <mc:Fallback>
                <p:oleObj name="Equation" r:id="rId5" imgW="4316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0588" y="3297238"/>
                        <a:ext cx="1185862" cy="10779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5" name="Object 7"/>
          <p:cNvGraphicFramePr>
            <a:graphicFrameLocks noChangeAspect="1"/>
          </p:cNvGraphicFramePr>
          <p:nvPr/>
        </p:nvGraphicFramePr>
        <p:xfrm>
          <a:off x="6567488" y="3600450"/>
          <a:ext cx="16811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68" name="Equation" r:id="rId7" imgW="672840" imgH="203040" progId="Equation.3">
                  <p:embed/>
                </p:oleObj>
              </mc:Choice>
              <mc:Fallback>
                <p:oleObj name="Equation" r:id="rId7" imgW="67284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488" y="3600450"/>
                        <a:ext cx="1681162" cy="5080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282950" y="3090863"/>
            <a:ext cx="1476375" cy="14763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55654" name="Object 2"/>
          <p:cNvGraphicFramePr>
            <a:graphicFrameLocks noChangeAspect="1"/>
          </p:cNvGraphicFramePr>
          <p:nvPr/>
        </p:nvGraphicFramePr>
        <p:xfrm>
          <a:off x="2772948" y="4618383"/>
          <a:ext cx="4959350" cy="208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69" name="Equation" r:id="rId9" imgW="1968480" imgH="825480" progId="Equation.DSMT4">
                  <p:embed/>
                </p:oleObj>
              </mc:Choice>
              <mc:Fallback>
                <p:oleObj name="Equation" r:id="rId9" imgW="1968480" imgH="825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2948" y="4618383"/>
                        <a:ext cx="4959350" cy="208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55" name="Object 7"/>
          <p:cNvGraphicFramePr>
            <a:graphicFrameLocks noChangeAspect="1"/>
          </p:cNvGraphicFramePr>
          <p:nvPr/>
        </p:nvGraphicFramePr>
        <p:xfrm>
          <a:off x="5634038" y="1630363"/>
          <a:ext cx="1311275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70" name="Equation" r:id="rId11" imgW="520560" imgH="368280" progId="Equation.DSMT4">
                  <p:embed/>
                </p:oleObj>
              </mc:Choice>
              <mc:Fallback>
                <p:oleObj name="Equation" r:id="rId11" imgW="520560" imgH="3682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4038" y="1630363"/>
                        <a:ext cx="1311275" cy="93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Examples Problems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dirty="0" smtClean="0"/>
              <a:t>EP2.2-2 (Video)</a:t>
            </a:r>
          </a:p>
          <a:p>
            <a:r>
              <a:rPr lang="en-US" b="0" dirty="0" smtClean="0"/>
              <a:t>EP2.2-3 (Video)</a:t>
            </a:r>
          </a:p>
          <a:p>
            <a:r>
              <a:rPr lang="en-US" b="0" dirty="0" smtClean="0"/>
              <a:t>EP2.2-4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Rectilinear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rectilinear problems can be solved using the following defining relationships.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Used to solve problems in the forward direction: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 → v → a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2641" name="Object 1"/>
          <p:cNvGraphicFramePr>
            <a:graphicFrameLocks noChangeAspect="1"/>
          </p:cNvGraphicFramePr>
          <p:nvPr/>
        </p:nvGraphicFramePr>
        <p:xfrm>
          <a:off x="932583" y="2649159"/>
          <a:ext cx="1427162" cy="130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2" name="Equation" r:id="rId3" imgW="571252" imgH="520474" progId="Equation.DSMT4">
                  <p:embed/>
                </p:oleObj>
              </mc:Choice>
              <mc:Fallback>
                <p:oleObj name="Equation" r:id="rId3" imgW="571252" imgH="520474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2583" y="2649159"/>
                        <a:ext cx="1427162" cy="1300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2643" name="Object 3"/>
          <p:cNvGraphicFramePr>
            <a:graphicFrameLocks noChangeAspect="1"/>
          </p:cNvGraphicFramePr>
          <p:nvPr/>
        </p:nvGraphicFramePr>
        <p:xfrm>
          <a:off x="951730" y="4194549"/>
          <a:ext cx="1492250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3" name="Equation" r:id="rId5" imgW="596900" imgH="520700" progId="Equation.DSMT4">
                  <p:embed/>
                </p:oleObj>
              </mc:Choice>
              <mc:Fallback>
                <p:oleObj name="Equation" r:id="rId5" imgW="596900" imgH="5207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1730" y="4194549"/>
                        <a:ext cx="1492250" cy="130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2645" name="Object 5"/>
          <p:cNvGraphicFramePr>
            <a:graphicFrameLocks noChangeAspect="1"/>
          </p:cNvGraphicFramePr>
          <p:nvPr/>
        </p:nvGraphicFramePr>
        <p:xfrm>
          <a:off x="3347138" y="3582004"/>
          <a:ext cx="2030413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4" name="Equation" r:id="rId7" imgW="812447" imgH="355446" progId="Equation.DSMT4">
                  <p:embed/>
                </p:oleObj>
              </mc:Choice>
              <mc:Fallback>
                <p:oleObj name="Equation" r:id="rId7" imgW="812447" imgH="355446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138" y="3582004"/>
                        <a:ext cx="2030413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ight Brace 9"/>
          <p:cNvSpPr/>
          <p:nvPr/>
        </p:nvSpPr>
        <p:spPr bwMode="auto">
          <a:xfrm>
            <a:off x="2611226" y="3167404"/>
            <a:ext cx="546754" cy="1743959"/>
          </a:xfrm>
          <a:prstGeom prst="rightBrace">
            <a:avLst>
              <a:gd name="adj1" fmla="val 8333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Rectilinear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need to solve problems in the reverse direction: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 →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2641" name="Object 1"/>
          <p:cNvGraphicFramePr>
            <a:graphicFrameLocks noChangeAspect="1"/>
          </p:cNvGraphicFramePr>
          <p:nvPr/>
        </p:nvGraphicFramePr>
        <p:xfrm>
          <a:off x="932583" y="3016812"/>
          <a:ext cx="1427162" cy="130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30" name="Equation" r:id="rId3" imgW="571252" imgH="520474" progId="Equation.DSMT4">
                  <p:embed/>
                </p:oleObj>
              </mc:Choice>
              <mc:Fallback>
                <p:oleObj name="Equation" r:id="rId3" imgW="571252" imgH="520474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2583" y="3016812"/>
                        <a:ext cx="1427162" cy="1300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2643" name="Object 3"/>
          <p:cNvGraphicFramePr>
            <a:graphicFrameLocks noChangeAspect="1"/>
          </p:cNvGraphicFramePr>
          <p:nvPr/>
        </p:nvGraphicFramePr>
        <p:xfrm>
          <a:off x="942304" y="4741311"/>
          <a:ext cx="1492250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31" name="Equation" r:id="rId5" imgW="596900" imgH="520700" progId="Equation.DSMT4">
                  <p:embed/>
                </p:oleObj>
              </mc:Choice>
              <mc:Fallback>
                <p:oleObj name="Equation" r:id="rId5" imgW="596900" imgH="5207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304" y="4741311"/>
                        <a:ext cx="1492250" cy="130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2645" name="Object 5"/>
          <p:cNvGraphicFramePr>
            <a:graphicFrameLocks noChangeAspect="1"/>
          </p:cNvGraphicFramePr>
          <p:nvPr/>
        </p:nvGraphicFramePr>
        <p:xfrm>
          <a:off x="6533401" y="3091815"/>
          <a:ext cx="2030413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32" name="Equation" r:id="rId7" imgW="812447" imgH="355446" progId="Equation.DSMT4">
                  <p:embed/>
                </p:oleObj>
              </mc:Choice>
              <mc:Fallback>
                <p:oleObj name="Equation" r:id="rId7" imgW="812447" imgH="355446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3401" y="3091815"/>
                        <a:ext cx="2030413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8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9813" name="Object 5"/>
          <p:cNvGraphicFramePr>
            <a:graphicFrameLocks noChangeAspect="1"/>
          </p:cNvGraphicFramePr>
          <p:nvPr/>
        </p:nvGraphicFramePr>
        <p:xfrm>
          <a:off x="3129323" y="2932497"/>
          <a:ext cx="2189162" cy="158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33" name="Equation" r:id="rId9" imgW="875920" imgH="634725" progId="Equation.DSMT4">
                  <p:embed/>
                </p:oleObj>
              </mc:Choice>
              <mc:Fallback>
                <p:oleObj name="Equation" r:id="rId9" imgW="875920" imgH="634725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9323" y="2932497"/>
                        <a:ext cx="2189162" cy="158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8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9815" name="Object 7"/>
          <p:cNvGraphicFramePr>
            <a:graphicFrameLocks noChangeAspect="1"/>
          </p:cNvGraphicFramePr>
          <p:nvPr/>
        </p:nvGraphicFramePr>
        <p:xfrm>
          <a:off x="3130370" y="4619142"/>
          <a:ext cx="2252662" cy="158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34" name="Equation" r:id="rId11" imgW="901309" imgH="634725" progId="Equation.DSMT4">
                  <p:embed/>
                </p:oleObj>
              </mc:Choice>
              <mc:Fallback>
                <p:oleObj name="Equation" r:id="rId11" imgW="901309" imgH="634725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370" y="4619142"/>
                        <a:ext cx="2252662" cy="158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8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9817" name="Object 9"/>
          <p:cNvGraphicFramePr>
            <a:graphicFrameLocks noChangeAspect="1"/>
          </p:cNvGraphicFramePr>
          <p:nvPr/>
        </p:nvGraphicFramePr>
        <p:xfrm>
          <a:off x="6277466" y="4563330"/>
          <a:ext cx="2538413" cy="158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35" name="Equation" r:id="rId13" imgW="1015559" imgH="634725" progId="Equation.DSMT4">
                  <p:embed/>
                </p:oleObj>
              </mc:Choice>
              <mc:Fallback>
                <p:oleObj name="Equation" r:id="rId13" imgW="1015559" imgH="634725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7466" y="4563330"/>
                        <a:ext cx="2538413" cy="158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ight Arrow 16"/>
          <p:cNvSpPr/>
          <p:nvPr/>
        </p:nvSpPr>
        <p:spPr bwMode="auto">
          <a:xfrm>
            <a:off x="2573518" y="3619898"/>
            <a:ext cx="311084" cy="122549"/>
          </a:xfrm>
          <a:prstGeom prst="rightArrow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2603370" y="5318294"/>
            <a:ext cx="311084" cy="120978"/>
          </a:xfrm>
          <a:prstGeom prst="rightArrow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 rot="5400000">
            <a:off x="7392188" y="4196501"/>
            <a:ext cx="311084" cy="122549"/>
          </a:xfrm>
          <a:prstGeom prst="rightArrow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Rectilinear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 acceleration equations</a:t>
            </a:r>
            <a:endParaRPr lang="en-US" dirty="0"/>
          </a:p>
        </p:txBody>
      </p:sp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8785" name="Object 1"/>
          <p:cNvGraphicFramePr>
            <a:graphicFrameLocks noChangeAspect="1"/>
          </p:cNvGraphicFramePr>
          <p:nvPr/>
        </p:nvGraphicFramePr>
        <p:xfrm>
          <a:off x="913795" y="2206413"/>
          <a:ext cx="4856162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6" name="Equation" r:id="rId3" imgW="1943100" imgH="546100" progId="Equation.DSMT4">
                  <p:embed/>
                </p:oleObj>
              </mc:Choice>
              <mc:Fallback>
                <p:oleObj name="Equation" r:id="rId3" imgW="1943100" imgH="5461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3795" y="2206413"/>
                        <a:ext cx="4856162" cy="1365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8787" name="Object 3"/>
          <p:cNvGraphicFramePr>
            <a:graphicFrameLocks noChangeAspect="1"/>
          </p:cNvGraphicFramePr>
          <p:nvPr/>
        </p:nvGraphicFramePr>
        <p:xfrm>
          <a:off x="933597" y="3722835"/>
          <a:ext cx="3014662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7" name="Equation" r:id="rId5" imgW="1205977" imgH="355446" progId="Equation.DSMT4">
                  <p:embed/>
                </p:oleObj>
              </mc:Choice>
              <mc:Fallback>
                <p:oleObj name="Equation" r:id="rId5" imgW="1205977" imgH="355446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597" y="3722835"/>
                        <a:ext cx="3014662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8789" name="Object 5"/>
          <p:cNvGraphicFramePr>
            <a:graphicFrameLocks noChangeAspect="1"/>
          </p:cNvGraphicFramePr>
          <p:nvPr/>
        </p:nvGraphicFramePr>
        <p:xfrm>
          <a:off x="943302" y="4779258"/>
          <a:ext cx="3490913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8" name="Equation" r:id="rId7" imgW="1397000" imgH="368300" progId="Equation.DSMT4">
                  <p:embed/>
                </p:oleObj>
              </mc:Choice>
              <mc:Fallback>
                <p:oleObj name="Equation" r:id="rId7" imgW="1397000" imgH="3683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3302" y="4779258"/>
                        <a:ext cx="3490913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Example 2.2-1</a:t>
            </a:r>
            <a:endParaRPr lang="en-US" sz="3400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62125"/>
            <a:ext cx="7772400" cy="4929188"/>
          </a:xfrm>
        </p:spPr>
        <p:txBody>
          <a:bodyPr/>
          <a:lstStyle/>
          <a:p>
            <a:r>
              <a:rPr lang="en-US" u="sng" dirty="0"/>
              <a:t>Given:</a:t>
            </a:r>
            <a:r>
              <a:rPr lang="en-US" dirty="0"/>
              <a:t> Position </a:t>
            </a:r>
            <a:r>
              <a:rPr lang="en-US" i="1" dirty="0">
                <a:latin typeface="Times New Roman" pitchFamily="-112" charset="0"/>
              </a:rPr>
              <a:t>s</a:t>
            </a:r>
            <a:r>
              <a:rPr lang="en-US" dirty="0"/>
              <a:t>(</a:t>
            </a:r>
            <a:r>
              <a:rPr lang="en-US" i="1" dirty="0">
                <a:latin typeface="Times New Roman" pitchFamily="-112" charset="0"/>
              </a:rPr>
              <a:t>t</a:t>
            </a:r>
            <a:r>
              <a:rPr lang="en-US" dirty="0"/>
              <a:t>)</a:t>
            </a:r>
          </a:p>
          <a:p>
            <a:r>
              <a:rPr lang="en-US" u="sng" dirty="0"/>
              <a:t>Find:</a:t>
            </a:r>
            <a:r>
              <a:rPr lang="en-US" dirty="0"/>
              <a:t> Velocity </a:t>
            </a:r>
            <a:r>
              <a:rPr lang="en-US" i="1" dirty="0">
                <a:latin typeface="Times New Roman" pitchFamily="-112" charset="0"/>
              </a:rPr>
              <a:t>v</a:t>
            </a:r>
            <a:r>
              <a:rPr lang="en-US" dirty="0"/>
              <a:t>(</a:t>
            </a:r>
            <a:r>
              <a:rPr lang="en-US" i="1" dirty="0">
                <a:latin typeface="Times New Roman" pitchFamily="-112" charset="0"/>
              </a:rPr>
              <a:t>t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u="sng" dirty="0"/>
              <a:t>Equation?: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u="sng" dirty="0"/>
          </a:p>
          <a:p>
            <a:r>
              <a:rPr lang="en-US" u="sng" dirty="0"/>
              <a:t>Answer:</a:t>
            </a:r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4891088" y="1773238"/>
          <a:ext cx="2111375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8" name="Equation" r:id="rId3" imgW="838080" imgH="203040" progId="Equation.3">
                  <p:embed/>
                </p:oleObj>
              </mc:Choice>
              <mc:Fallback>
                <p:oleObj name="Equation" r:id="rId3" imgW="8380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1088" y="1773238"/>
                        <a:ext cx="2111375" cy="51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4960938" y="3306763"/>
          <a:ext cx="125730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9" name="Equation" r:id="rId5" imgW="457200" imgH="393480" progId="Equation.3">
                  <p:embed/>
                </p:oleObj>
              </mc:Choice>
              <mc:Fallback>
                <p:oleObj name="Equation" r:id="rId5" imgW="4572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3306763"/>
                        <a:ext cx="1257300" cy="10779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3430588" y="3297238"/>
          <a:ext cx="1185862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0" name="Equation" r:id="rId7" imgW="431640" imgH="393480" progId="Equation.3">
                  <p:embed/>
                </p:oleObj>
              </mc:Choice>
              <mc:Fallback>
                <p:oleObj name="Equation" r:id="rId7" imgW="4316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0588" y="3297238"/>
                        <a:ext cx="1185862" cy="10779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9" name="Object 7"/>
          <p:cNvGraphicFramePr>
            <a:graphicFrameLocks noChangeAspect="1"/>
          </p:cNvGraphicFramePr>
          <p:nvPr/>
        </p:nvGraphicFramePr>
        <p:xfrm>
          <a:off x="6567488" y="3600450"/>
          <a:ext cx="16811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1" name="Equation" r:id="rId9" imgW="672840" imgH="203040" progId="Equation.3">
                  <p:embed/>
                </p:oleObj>
              </mc:Choice>
              <mc:Fallback>
                <p:oleObj name="Equation" r:id="rId9" imgW="67284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488" y="3600450"/>
                        <a:ext cx="1681162" cy="5080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Example 2.2-1</a:t>
            </a:r>
            <a:endParaRPr lang="en-US" sz="3400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62125"/>
            <a:ext cx="7772400" cy="4929188"/>
          </a:xfrm>
        </p:spPr>
        <p:txBody>
          <a:bodyPr/>
          <a:lstStyle/>
          <a:p>
            <a:r>
              <a:rPr lang="en-US" u="sng" dirty="0"/>
              <a:t>Given:</a:t>
            </a:r>
            <a:r>
              <a:rPr lang="en-US" dirty="0"/>
              <a:t> Position </a:t>
            </a:r>
            <a:r>
              <a:rPr lang="en-US" i="1" dirty="0">
                <a:latin typeface="Times New Roman" pitchFamily="-112" charset="0"/>
              </a:rPr>
              <a:t>s</a:t>
            </a:r>
            <a:r>
              <a:rPr lang="en-US" dirty="0"/>
              <a:t>(</a:t>
            </a:r>
            <a:r>
              <a:rPr lang="en-US" i="1" dirty="0">
                <a:latin typeface="Times New Roman" pitchFamily="-112" charset="0"/>
              </a:rPr>
              <a:t>t</a:t>
            </a:r>
            <a:r>
              <a:rPr lang="en-US" dirty="0"/>
              <a:t>)</a:t>
            </a:r>
          </a:p>
          <a:p>
            <a:r>
              <a:rPr lang="en-US" u="sng" dirty="0"/>
              <a:t>Find:</a:t>
            </a:r>
            <a:r>
              <a:rPr lang="en-US" dirty="0"/>
              <a:t> Velocity </a:t>
            </a:r>
            <a:r>
              <a:rPr lang="en-US" i="1" dirty="0">
                <a:latin typeface="Times New Roman" pitchFamily="-112" charset="0"/>
              </a:rPr>
              <a:t>v</a:t>
            </a:r>
            <a:r>
              <a:rPr lang="en-US" dirty="0"/>
              <a:t>(</a:t>
            </a:r>
            <a:r>
              <a:rPr lang="en-US" i="1" dirty="0">
                <a:latin typeface="Times New Roman" pitchFamily="-112" charset="0"/>
              </a:rPr>
              <a:t>t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u="sng" dirty="0"/>
              <a:t>Equation?: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u="sng" dirty="0"/>
          </a:p>
          <a:p>
            <a:r>
              <a:rPr lang="en-US" u="sng" dirty="0"/>
              <a:t>Answer:</a:t>
            </a:r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4891088" y="1773238"/>
          <a:ext cx="2111375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49" name="Equation" r:id="rId3" imgW="838080" imgH="203040" progId="Equation.3">
                  <p:embed/>
                </p:oleObj>
              </mc:Choice>
              <mc:Fallback>
                <p:oleObj name="Equation" r:id="rId3" imgW="83808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1088" y="1773238"/>
                        <a:ext cx="2111375" cy="51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4960938" y="3306763"/>
          <a:ext cx="125730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50" name="Equation" r:id="rId5" imgW="457200" imgH="393480" progId="Equation.3">
                  <p:embed/>
                </p:oleObj>
              </mc:Choice>
              <mc:Fallback>
                <p:oleObj name="Equation" r:id="rId5" imgW="45720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3306763"/>
                        <a:ext cx="1257300" cy="10779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3430588" y="3297238"/>
          <a:ext cx="1185862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51" name="Equation" r:id="rId7" imgW="431640" imgH="393480" progId="Equation.3">
                  <p:embed/>
                </p:oleObj>
              </mc:Choice>
              <mc:Fallback>
                <p:oleObj name="Equation" r:id="rId7" imgW="43164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0588" y="3297238"/>
                        <a:ext cx="1185862" cy="10779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9" name="Object 7"/>
          <p:cNvGraphicFramePr>
            <a:graphicFrameLocks noChangeAspect="1"/>
          </p:cNvGraphicFramePr>
          <p:nvPr/>
        </p:nvGraphicFramePr>
        <p:xfrm>
          <a:off x="6567488" y="3600450"/>
          <a:ext cx="16811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52" name="Equation" r:id="rId9" imgW="672840" imgH="203040" progId="Equation.3">
                  <p:embed/>
                </p:oleObj>
              </mc:Choice>
              <mc:Fallback>
                <p:oleObj name="Equation" r:id="rId9" imgW="67284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488" y="3600450"/>
                        <a:ext cx="1681162" cy="5080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0" name="Oval 8"/>
          <p:cNvSpPr>
            <a:spLocks noChangeArrowheads="1"/>
          </p:cNvSpPr>
          <p:nvPr/>
        </p:nvSpPr>
        <p:spPr bwMode="auto">
          <a:xfrm>
            <a:off x="3282950" y="3090863"/>
            <a:ext cx="1476375" cy="14763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59401" name="Object 9"/>
          <p:cNvGraphicFramePr>
            <a:graphicFrameLocks noChangeAspect="1"/>
          </p:cNvGraphicFramePr>
          <p:nvPr/>
        </p:nvGraphicFramePr>
        <p:xfrm>
          <a:off x="2933700" y="5073650"/>
          <a:ext cx="268605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53" name="Equation" r:id="rId11" imgW="977760" imgH="393480" progId="Equation.3">
                  <p:embed/>
                </p:oleObj>
              </mc:Choice>
              <mc:Fallback>
                <p:oleObj name="Equation" r:id="rId11" imgW="97776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3700" y="5073650"/>
                        <a:ext cx="2686050" cy="10779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9C593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Example 2.2-1</a:t>
            </a:r>
            <a:endParaRPr lang="en-US" sz="3400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62125"/>
            <a:ext cx="7772400" cy="4929188"/>
          </a:xfrm>
        </p:spPr>
        <p:txBody>
          <a:bodyPr/>
          <a:lstStyle/>
          <a:p>
            <a:r>
              <a:rPr lang="en-US" u="sng" dirty="0"/>
              <a:t>Given:</a:t>
            </a:r>
            <a:r>
              <a:rPr lang="en-US" dirty="0"/>
              <a:t> </a:t>
            </a:r>
            <a:r>
              <a:rPr lang="en-US" dirty="0" smtClean="0"/>
              <a:t>Velocity </a:t>
            </a:r>
            <a:r>
              <a:rPr lang="en-US" i="1" dirty="0" smtClean="0">
                <a:latin typeface="Times New Roman" pitchFamily="-112" charset="0"/>
              </a:rPr>
              <a:t>v</a:t>
            </a:r>
            <a:r>
              <a:rPr lang="en-US" dirty="0" smtClean="0"/>
              <a:t>(</a:t>
            </a:r>
            <a:r>
              <a:rPr lang="en-US" i="1" dirty="0" smtClean="0">
                <a:latin typeface="Times New Roman" pitchFamily="-112" charset="0"/>
              </a:rPr>
              <a:t>t</a:t>
            </a:r>
            <a:r>
              <a:rPr lang="en-US" dirty="0"/>
              <a:t>)</a:t>
            </a:r>
          </a:p>
          <a:p>
            <a:r>
              <a:rPr lang="en-US" u="sng" dirty="0"/>
              <a:t>Find:</a:t>
            </a:r>
            <a:r>
              <a:rPr lang="en-US" dirty="0"/>
              <a:t> </a:t>
            </a:r>
            <a:r>
              <a:rPr lang="en-US" dirty="0" smtClean="0"/>
              <a:t>Position </a:t>
            </a:r>
            <a:r>
              <a:rPr lang="en-US" i="1" dirty="0" smtClean="0">
                <a:latin typeface="Times New Roman" pitchFamily="-112" charset="0"/>
              </a:rPr>
              <a:t>s</a:t>
            </a:r>
            <a:r>
              <a:rPr lang="en-US" dirty="0" smtClean="0"/>
              <a:t>(</a:t>
            </a:r>
            <a:r>
              <a:rPr lang="en-US" i="1" dirty="0" smtClean="0">
                <a:latin typeface="Times New Roman" pitchFamily="-112" charset="0"/>
              </a:rPr>
              <a:t>t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u="sng" dirty="0"/>
              <a:t>Equation?: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u="sng" dirty="0"/>
          </a:p>
          <a:p>
            <a:r>
              <a:rPr lang="en-US" u="sng" dirty="0"/>
              <a:t>Answer:</a:t>
            </a:r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4921672" y="1867516"/>
          <a:ext cx="124777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66" name="Equation" r:id="rId3" imgW="495000" imgH="164880" progId="Equation.DSMT4">
                  <p:embed/>
                </p:oleObj>
              </mc:Choice>
              <mc:Fallback>
                <p:oleObj name="Equation" r:id="rId3" imgW="495000" imgH="1648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672" y="1867516"/>
                        <a:ext cx="1247775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4960938" y="3306763"/>
          <a:ext cx="125730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67" name="Equation" r:id="rId5" imgW="457200" imgH="393480" progId="Equation.3">
                  <p:embed/>
                </p:oleObj>
              </mc:Choice>
              <mc:Fallback>
                <p:oleObj name="Equation" r:id="rId5" imgW="4572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3306763"/>
                        <a:ext cx="1257300" cy="10779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3430588" y="3297238"/>
          <a:ext cx="1185862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68" name="Equation" r:id="rId7" imgW="431640" imgH="393480" progId="Equation.3">
                  <p:embed/>
                </p:oleObj>
              </mc:Choice>
              <mc:Fallback>
                <p:oleObj name="Equation" r:id="rId7" imgW="4316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0588" y="3297238"/>
                        <a:ext cx="1185862" cy="10779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9" name="Object 7"/>
          <p:cNvGraphicFramePr>
            <a:graphicFrameLocks noChangeAspect="1"/>
          </p:cNvGraphicFramePr>
          <p:nvPr/>
        </p:nvGraphicFramePr>
        <p:xfrm>
          <a:off x="6567488" y="3600450"/>
          <a:ext cx="16811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69" name="Equation" r:id="rId9" imgW="672840" imgH="203040" progId="Equation.3">
                  <p:embed/>
                </p:oleObj>
              </mc:Choice>
              <mc:Fallback>
                <p:oleObj name="Equation" r:id="rId9" imgW="67284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488" y="3600450"/>
                        <a:ext cx="1681162" cy="5080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Example 2.2-1</a:t>
            </a:r>
            <a:endParaRPr lang="en-US" sz="3400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62125"/>
            <a:ext cx="7772400" cy="4929188"/>
          </a:xfrm>
        </p:spPr>
        <p:txBody>
          <a:bodyPr/>
          <a:lstStyle/>
          <a:p>
            <a:r>
              <a:rPr lang="en-US" u="sng" dirty="0"/>
              <a:t>Given:</a:t>
            </a:r>
            <a:r>
              <a:rPr lang="en-US" dirty="0"/>
              <a:t> </a:t>
            </a:r>
            <a:r>
              <a:rPr lang="en-US" dirty="0" smtClean="0"/>
              <a:t>Velocity </a:t>
            </a:r>
            <a:r>
              <a:rPr lang="en-US" i="1" dirty="0" smtClean="0">
                <a:latin typeface="Times New Roman" pitchFamily="-112" charset="0"/>
              </a:rPr>
              <a:t>v</a:t>
            </a:r>
            <a:r>
              <a:rPr lang="en-US" dirty="0" smtClean="0"/>
              <a:t>(</a:t>
            </a:r>
            <a:r>
              <a:rPr lang="en-US" i="1" dirty="0" smtClean="0">
                <a:latin typeface="Times New Roman" pitchFamily="-112" charset="0"/>
              </a:rPr>
              <a:t>t</a:t>
            </a:r>
            <a:r>
              <a:rPr lang="en-US" dirty="0"/>
              <a:t>)</a:t>
            </a:r>
          </a:p>
          <a:p>
            <a:r>
              <a:rPr lang="en-US" u="sng" dirty="0"/>
              <a:t>Find:</a:t>
            </a:r>
            <a:r>
              <a:rPr lang="en-US" dirty="0"/>
              <a:t> </a:t>
            </a:r>
            <a:r>
              <a:rPr lang="en-US" dirty="0" smtClean="0"/>
              <a:t>Position </a:t>
            </a:r>
            <a:r>
              <a:rPr lang="en-US" i="1" dirty="0" smtClean="0">
                <a:latin typeface="Times New Roman" pitchFamily="-112" charset="0"/>
              </a:rPr>
              <a:t>s</a:t>
            </a:r>
            <a:r>
              <a:rPr lang="en-US" dirty="0" smtClean="0"/>
              <a:t>(</a:t>
            </a:r>
            <a:r>
              <a:rPr lang="en-US" i="1" dirty="0" smtClean="0">
                <a:latin typeface="Times New Roman" pitchFamily="-112" charset="0"/>
              </a:rPr>
              <a:t>t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u="sng" dirty="0"/>
              <a:t>Equation?: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u="sng" dirty="0"/>
          </a:p>
          <a:p>
            <a:r>
              <a:rPr lang="en-US" u="sng" dirty="0"/>
              <a:t>Answer:</a:t>
            </a:r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4921672" y="1867516"/>
          <a:ext cx="124777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7" name="Equation" r:id="rId3" imgW="495000" imgH="164880" progId="Equation.DSMT4">
                  <p:embed/>
                </p:oleObj>
              </mc:Choice>
              <mc:Fallback>
                <p:oleObj name="Equation" r:id="rId3" imgW="495000" imgH="164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672" y="1867516"/>
                        <a:ext cx="1247775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4960938" y="3306763"/>
          <a:ext cx="125730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8" name="Equation" r:id="rId5" imgW="457200" imgH="393480" progId="Equation.3">
                  <p:embed/>
                </p:oleObj>
              </mc:Choice>
              <mc:Fallback>
                <p:oleObj name="Equation" r:id="rId5" imgW="4572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3306763"/>
                        <a:ext cx="1257300" cy="10779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3430588" y="3297238"/>
          <a:ext cx="1185862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9" name="Equation" r:id="rId7" imgW="431640" imgH="393480" progId="Equation.3">
                  <p:embed/>
                </p:oleObj>
              </mc:Choice>
              <mc:Fallback>
                <p:oleObj name="Equation" r:id="rId7" imgW="4316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0588" y="3297238"/>
                        <a:ext cx="1185862" cy="10779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9" name="Object 7"/>
          <p:cNvGraphicFramePr>
            <a:graphicFrameLocks noChangeAspect="1"/>
          </p:cNvGraphicFramePr>
          <p:nvPr/>
        </p:nvGraphicFramePr>
        <p:xfrm>
          <a:off x="6567488" y="3600450"/>
          <a:ext cx="16811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0" name="Equation" r:id="rId9" imgW="672840" imgH="203040" progId="Equation.3">
                  <p:embed/>
                </p:oleObj>
              </mc:Choice>
              <mc:Fallback>
                <p:oleObj name="Equation" r:id="rId9" imgW="67284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488" y="3600450"/>
                        <a:ext cx="1681162" cy="5080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282950" y="3090863"/>
            <a:ext cx="1476375" cy="14763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53606" name="Object 2"/>
          <p:cNvGraphicFramePr>
            <a:graphicFrameLocks noChangeAspect="1"/>
          </p:cNvGraphicFramePr>
          <p:nvPr/>
        </p:nvGraphicFramePr>
        <p:xfrm>
          <a:off x="3015473" y="4629766"/>
          <a:ext cx="4991100" cy="207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1" name="Equation" r:id="rId11" imgW="1981080" imgH="825480" progId="Equation.DSMT4">
                  <p:embed/>
                </p:oleObj>
              </mc:Choice>
              <mc:Fallback>
                <p:oleObj name="Equation" r:id="rId11" imgW="1981080" imgH="825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5473" y="4629766"/>
                        <a:ext cx="4991100" cy="207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Example 2.2-1</a:t>
            </a:r>
            <a:endParaRPr lang="en-US" sz="3400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62125"/>
            <a:ext cx="7772400" cy="4929188"/>
          </a:xfrm>
        </p:spPr>
        <p:txBody>
          <a:bodyPr/>
          <a:lstStyle/>
          <a:p>
            <a:r>
              <a:rPr lang="en-US" u="sng"/>
              <a:t>Given:</a:t>
            </a:r>
            <a:r>
              <a:rPr lang="en-US"/>
              <a:t> Acceleration </a:t>
            </a:r>
            <a:r>
              <a:rPr lang="en-US" i="1">
                <a:latin typeface="Times New Roman" pitchFamily="-112" charset="0"/>
              </a:rPr>
              <a:t>a</a:t>
            </a:r>
            <a:r>
              <a:rPr lang="en-US"/>
              <a:t>(</a:t>
            </a:r>
            <a:r>
              <a:rPr lang="en-US" i="1">
                <a:latin typeface="Times New Roman" pitchFamily="-112" charset="0"/>
              </a:rPr>
              <a:t>t</a:t>
            </a:r>
            <a:r>
              <a:rPr lang="en-US"/>
              <a:t>)</a:t>
            </a:r>
          </a:p>
          <a:p>
            <a:r>
              <a:rPr lang="en-US" u="sng"/>
              <a:t>Find:</a:t>
            </a:r>
            <a:r>
              <a:rPr lang="en-US"/>
              <a:t> Velocity </a:t>
            </a:r>
            <a:r>
              <a:rPr lang="en-US" i="1">
                <a:latin typeface="Times New Roman" pitchFamily="-112" charset="0"/>
              </a:rPr>
              <a:t>v</a:t>
            </a:r>
            <a:r>
              <a:rPr lang="en-US"/>
              <a:t>(</a:t>
            </a:r>
            <a:r>
              <a:rPr lang="en-US" i="1">
                <a:latin typeface="Times New Roman" pitchFamily="-112" charset="0"/>
              </a:rPr>
              <a:t>t</a:t>
            </a:r>
            <a:r>
              <a:rPr lang="en-US"/>
              <a:t>)</a:t>
            </a:r>
          </a:p>
          <a:p>
            <a:endParaRPr lang="en-US"/>
          </a:p>
          <a:p>
            <a:r>
              <a:rPr lang="en-US" u="sng"/>
              <a:t>Equation?: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 u="sng"/>
              <a:t>Answer:</a:t>
            </a:r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5591175" y="1817688"/>
          <a:ext cx="185578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6" name="Equation" r:id="rId3" imgW="736560" imgH="203040" progId="Equation.3">
                  <p:embed/>
                </p:oleObj>
              </mc:Choice>
              <mc:Fallback>
                <p:oleObj name="Equation" r:id="rId3" imgW="73656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175" y="1817688"/>
                        <a:ext cx="1855788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4960938" y="3306763"/>
          <a:ext cx="125730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7" name="Equation" r:id="rId5" imgW="457200" imgH="393480" progId="Equation.3">
                  <p:embed/>
                </p:oleObj>
              </mc:Choice>
              <mc:Fallback>
                <p:oleObj name="Equation" r:id="rId5" imgW="4572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3306763"/>
                        <a:ext cx="1257300" cy="10779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3430588" y="3297238"/>
          <a:ext cx="1185862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8" name="Equation" r:id="rId7" imgW="431640" imgH="393480" progId="Equation.3">
                  <p:embed/>
                </p:oleObj>
              </mc:Choice>
              <mc:Fallback>
                <p:oleObj name="Equation" r:id="rId7" imgW="4316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0588" y="3297238"/>
                        <a:ext cx="1185862" cy="10779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6567488" y="3600450"/>
          <a:ext cx="16811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9" name="Equation" r:id="rId9" imgW="672840" imgH="203040" progId="Equation.3">
                  <p:embed/>
                </p:oleObj>
              </mc:Choice>
              <mc:Fallback>
                <p:oleObj name="Equation" r:id="rId9" imgW="67284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488" y="3600450"/>
                        <a:ext cx="1681162" cy="5080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135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212&quot;&gt;&lt;object type=&quot;3&quot; unique_id=&quot;10213&quot;&gt;&lt;property id=&quot;20148&quot; value=&quot;5&quot;/&gt;&lt;property id=&quot;20300&quot; value=&quot;Slide 1 - &amp;quot;Conceptual Dynamics&amp;#x0D;&amp;#x0A;&amp;quot;&quot;/&gt;&lt;property id=&quot;20307&quot; value=&quot;256&quot;/&gt;&lt;/object&gt;&lt;object type=&quot;3&quot; unique_id=&quot;10214&quot;&gt;&lt;property id=&quot;20148&quot; value=&quot;5&quot;/&gt;&lt;property id=&quot;20300&quot; value=&quot;Slide 2 - &amp;quot;Solving Rectilinear Problems&amp;quot;&quot;/&gt;&lt;property id=&quot;20307&quot; value=&quot;315&quot;/&gt;&lt;/object&gt;&lt;object type=&quot;3&quot; unique_id=&quot;10215&quot;&gt;&lt;property id=&quot;20148&quot; value=&quot;5&quot;/&gt;&lt;property id=&quot;20300&quot; value=&quot;Slide 3 - &amp;quot;Solving Rectilinear Problems&amp;quot;&quot;/&gt;&lt;property id=&quot;20307&quot; value=&quot;317&quot;/&gt;&lt;/object&gt;&lt;object type=&quot;3&quot; unique_id=&quot;10216&quot;&gt;&lt;property id=&quot;20148&quot; value=&quot;5&quot;/&gt;&lt;property id=&quot;20300&quot; value=&quot;Slide 4 - &amp;quot;Solving Rectilinear Problems&amp;quot;&quot;/&gt;&lt;property id=&quot;20307&quot; value=&quot;316&quot;/&gt;&lt;/object&gt;&lt;object type=&quot;3&quot; unique_id=&quot;10217&quot;&gt;&lt;property id=&quot;20148&quot; value=&quot;5&quot;/&gt;&lt;property id=&quot;20300&quot; value=&quot;Slide 5 - &amp;quot;Example 2.2-1&amp;quot;&quot;/&gt;&lt;property id=&quot;20307&quot; value=&quot;265&quot;/&gt;&lt;/object&gt;&lt;object type=&quot;3&quot; unique_id=&quot;10218&quot;&gt;&lt;property id=&quot;20148&quot; value=&quot;5&quot;/&gt;&lt;property id=&quot;20300&quot; value=&quot;Slide 6 - &amp;quot;Example 2.2-1&amp;quot;&quot;/&gt;&lt;property id=&quot;20307&quot; value=&quot;375&quot;/&gt;&lt;/object&gt;&lt;object type=&quot;3&quot; unique_id=&quot;10219&quot;&gt;&lt;property id=&quot;20148&quot; value=&quot;5&quot;/&gt;&lt;property id=&quot;20300&quot; value=&quot;Slide 7 - &amp;quot;Example 2.2-1&amp;quot;&quot;/&gt;&lt;property id=&quot;20307&quot; value=&quot;379&quot;/&gt;&lt;/object&gt;&lt;object type=&quot;3&quot; unique_id=&quot;10220&quot;&gt;&lt;property id=&quot;20148&quot; value=&quot;5&quot;/&gt;&lt;property id=&quot;20300&quot; value=&quot;Slide 8 - &amp;quot;Example 2.2-1&amp;quot;&quot;/&gt;&lt;property id=&quot;20307&quot; value=&quot;380&quot;/&gt;&lt;/object&gt;&lt;object type=&quot;3&quot; unique_id=&quot;10221&quot;&gt;&lt;property id=&quot;20148&quot; value=&quot;5&quot;/&gt;&lt;property id=&quot;20300&quot; value=&quot;Slide 9 - &amp;quot;Example 2.2-1&amp;quot;&quot;/&gt;&lt;property id=&quot;20307&quot; value=&quot;267&quot;/&gt;&lt;/object&gt;&lt;object type=&quot;3&quot; unique_id=&quot;10222&quot;&gt;&lt;property id=&quot;20148&quot; value=&quot;5&quot;/&gt;&lt;property id=&quot;20300&quot; value=&quot;Slide 10 - &amp;quot;Example 2.2-1&amp;quot;&quot;/&gt;&lt;property id=&quot;20307&quot; value=&quot;376&quot;/&gt;&lt;/object&gt;&lt;object type=&quot;3&quot; unique_id=&quot;10223&quot;&gt;&lt;property id=&quot;20148&quot; value=&quot;5&quot;/&gt;&lt;property id=&quot;20300&quot; value=&quot;Slide 11 - &amp;quot;Example 2.2-1&amp;quot;&quot;/&gt;&lt;property id=&quot;20307&quot; value=&quot;268&quot;/&gt;&lt;/object&gt;&lt;object type=&quot;3&quot; unique_id=&quot;10224&quot;&gt;&lt;property id=&quot;20148&quot; value=&quot;5&quot;/&gt;&lt;property id=&quot;20300&quot; value=&quot;Slide 12 - &amp;quot;Example 2.2-1&amp;quot;&quot;/&gt;&lt;property id=&quot;20307&quot; value=&quot;377&quot;/&gt;&lt;/object&gt;&lt;object type=&quot;3&quot; unique_id=&quot;10225&quot;&gt;&lt;property id=&quot;20148&quot; value=&quot;5&quot;/&gt;&lt;property id=&quot;20300&quot; value=&quot;Slide 13 - &amp;quot;Example 2.2-1&amp;quot;&quot;/&gt;&lt;property id=&quot;20307&quot; value=&quot;269&quot;/&gt;&lt;/object&gt;&lt;object type=&quot;3&quot; unique_id=&quot;10226&quot;&gt;&lt;property id=&quot;20148&quot; value=&quot;5&quot;/&gt;&lt;property id=&quot;20300&quot; value=&quot;Slide 14 - &amp;quot;Example 2.2-1&amp;quot;&quot;/&gt;&lt;property id=&quot;20307&quot; value=&quot;378&quot;/&gt;&lt;/object&gt;&lt;object type=&quot;3&quot; unique_id=&quot;10227&quot;&gt;&lt;property id=&quot;20148&quot; value=&quot;5&quot;/&gt;&lt;property id=&quot;20300&quot; value=&quot;Slide 15 - &amp;quot;Example 2.2-1&amp;quot;&quot;/&gt;&lt;property id=&quot;20307&quot; value=&quot;381&quot;/&gt;&lt;/object&gt;&lt;object type=&quot;3&quot; unique_id=&quot;10228&quot;&gt;&lt;property id=&quot;20148&quot; value=&quot;5&quot;/&gt;&lt;property id=&quot;20300&quot; value=&quot;Slide 16 - &amp;quot;Example 2.2-1&amp;quot;&quot;/&gt;&lt;property id=&quot;20307&quot; value=&quot;382&quot;/&gt;&lt;/object&gt;&lt;object type=&quot;3&quot; unique_id=&quot;10229&quot;&gt;&lt;property id=&quot;20148&quot; value=&quot;5&quot;/&gt;&lt;property id=&quot;20300&quot; value=&quot;Slide 17 - &amp;quot;Examples Problems&amp;quot;&quot;/&gt;&lt;property id=&quot;20307&quot; value=&quot;277&quot;/&gt;&lt;/object&gt;&lt;/object&gt;&lt;object type=&quot;8&quot; unique_id=&quot;1024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970</TotalTime>
  <Words>273</Words>
  <Application>Microsoft Office PowerPoint</Application>
  <PresentationFormat>On-screen Show (4:3)</PresentationFormat>
  <Paragraphs>113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Watermark</vt:lpstr>
      <vt:lpstr>Equation</vt:lpstr>
      <vt:lpstr>Conceptual Dynamics </vt:lpstr>
      <vt:lpstr>Solving Rectilinear Problems</vt:lpstr>
      <vt:lpstr>Solving Rectilinear Problems</vt:lpstr>
      <vt:lpstr>Solving Rectilinear Problems</vt:lpstr>
      <vt:lpstr>Example 2.2-1</vt:lpstr>
      <vt:lpstr>Example 2.2-1</vt:lpstr>
      <vt:lpstr>Example 2.2-1</vt:lpstr>
      <vt:lpstr>Example 2.2-1</vt:lpstr>
      <vt:lpstr>Example 2.2-1</vt:lpstr>
      <vt:lpstr>Example 2.2-1</vt:lpstr>
      <vt:lpstr>Example 2.2-1</vt:lpstr>
      <vt:lpstr>Example 2.2-1</vt:lpstr>
      <vt:lpstr>Example 2.2-1</vt:lpstr>
      <vt:lpstr>Example 2.2-1</vt:lpstr>
      <vt:lpstr>Example 2.2-1</vt:lpstr>
      <vt:lpstr>Example 2.2-1</vt:lpstr>
      <vt:lpstr>Examples Problems</vt:lpstr>
    </vt:vector>
  </TitlesOfParts>
  <Company>University of Detroit Mercy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Kinetics of Rigid Bodies</dc:title>
  <dc:creator>UDM</dc:creator>
  <cp:lastModifiedBy>Kirstie</cp:lastModifiedBy>
  <cp:revision>99</cp:revision>
  <dcterms:created xsi:type="dcterms:W3CDTF">2011-01-12T17:18:38Z</dcterms:created>
  <dcterms:modified xsi:type="dcterms:W3CDTF">2015-01-07T17:53:20Z</dcterms:modified>
</cp:coreProperties>
</file>